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1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17.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1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101" r:id="rId2"/>
    <p:sldId id="2080" r:id="rId3"/>
    <p:sldId id="2084" r:id="rId4"/>
    <p:sldId id="2086" r:id="rId5"/>
    <p:sldId id="2087" r:id="rId6"/>
    <p:sldId id="2088" r:id="rId7"/>
    <p:sldId id="2085" r:id="rId8"/>
    <p:sldId id="2083" r:id="rId9"/>
    <p:sldId id="2082" r:id="rId10"/>
    <p:sldId id="2089" r:id="rId11"/>
    <p:sldId id="2090" r:id="rId12"/>
    <p:sldId id="2091" r:id="rId13"/>
    <p:sldId id="2092" r:id="rId14"/>
    <p:sldId id="2095" r:id="rId15"/>
    <p:sldId id="2094" r:id="rId16"/>
    <p:sldId id="2096" r:id="rId17"/>
    <p:sldId id="2097" r:id="rId18"/>
    <p:sldId id="2098" r:id="rId19"/>
    <p:sldId id="2100" r:id="rId20"/>
    <p:sldId id="2102" r:id="rId21"/>
    <p:sldId id="2081" r:id="rId22"/>
  </p:sldIdLst>
  <p:sldSz cx="12192000" cy="6858000"/>
  <p:notesSz cx="6858000" cy="9947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6233D586-DA25-45B7-9A92-37B265BBFFBD}">
          <p14:sldIdLst>
            <p14:sldId id="2101"/>
          </p14:sldIdLst>
        </p14:section>
        <p14:section name="目录页" id="{5BF2CDD9-96E6-41B2-91E9-7A408A6AB21E}">
          <p14:sldIdLst>
            <p14:sldId id="2080"/>
          </p14:sldIdLst>
        </p14:section>
        <p14:section name="内容页" id="{1E34BE52-835A-4087-8562-9915AB107110}">
          <p14:sldIdLst>
            <p14:sldId id="2084"/>
            <p14:sldId id="2086"/>
            <p14:sldId id="2087"/>
            <p14:sldId id="2088"/>
            <p14:sldId id="2085"/>
            <p14:sldId id="2083"/>
            <p14:sldId id="2082"/>
            <p14:sldId id="2089"/>
            <p14:sldId id="2090"/>
            <p14:sldId id="2091"/>
            <p14:sldId id="2092"/>
            <p14:sldId id="2095"/>
            <p14:sldId id="2094"/>
            <p14:sldId id="2096"/>
            <p14:sldId id="2097"/>
            <p14:sldId id="2098"/>
            <p14:sldId id="2100"/>
            <p14:sldId id="2102"/>
          </p14:sldIdLst>
        </p14:section>
        <p14:section name="致谢页" id="{394AAD50-1168-426D-A840-5E9E334636AE}">
          <p14:sldIdLst>
            <p14:sldId id="20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453">
          <p15:clr>
            <a:srgbClr val="A4A3A4"/>
          </p15:clr>
        </p15:guide>
        <p15:guide id="4" orient="horz" pos="958">
          <p15:clr>
            <a:srgbClr val="A4A3A4"/>
          </p15:clr>
        </p15:guide>
        <p15:guide id="5" pos="72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3EC2"/>
    <a:srgbClr val="AC3EC1"/>
    <a:srgbClr val="660975"/>
    <a:srgbClr val="5C2D71"/>
    <a:srgbClr val="812E91"/>
    <a:srgbClr val="832B85"/>
    <a:srgbClr val="0086AA"/>
    <a:srgbClr val="D3E3B7"/>
    <a:srgbClr val="FCFCFC"/>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8465" autoAdjust="0"/>
  </p:normalViewPr>
  <p:slideViewPr>
    <p:cSldViewPr snapToGrid="0" snapToObjects="1">
      <p:cViewPr varScale="1">
        <p:scale>
          <a:sx n="62" d="100"/>
          <a:sy n="62" d="100"/>
        </p:scale>
        <p:origin x="964" y="36"/>
      </p:cViewPr>
      <p:guideLst>
        <p:guide orient="horz" pos="2160"/>
        <p:guide pos="3840"/>
        <p:guide pos="453"/>
        <p:guide orient="horz" pos="958"/>
        <p:guide pos="728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4:34:25.73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5:59:53.616"/>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1T16:17:42.9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B6B510C7-4D9A-D240-95A9-35F5FFE6591F}" type="datetimeFigureOut">
              <a:rPr kumimoji="1" lang="zh-CN" altLang="en-US" smtClean="0"/>
              <a:t>2022/5/19</a:t>
            </a:fld>
            <a:endParaRPr kumimoji="1"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0AD32D19-AF97-364B-A7AE-EF4EC65A12D4}"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a:t>
            </a:fld>
            <a:endParaRPr kumimoji="1" lang="zh-CN" altLang="en-US"/>
          </a:p>
        </p:txBody>
      </p:sp>
    </p:spTree>
    <p:extLst>
      <p:ext uri="{BB962C8B-B14F-4D97-AF65-F5344CB8AC3E}">
        <p14:creationId xmlns:p14="http://schemas.microsoft.com/office/powerpoint/2010/main" val="154045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10</a:t>
            </a:fld>
            <a:endParaRPr kumimoji="1" lang="zh-CN" altLang="en-US"/>
          </a:p>
        </p:txBody>
      </p:sp>
    </p:spTree>
    <p:extLst>
      <p:ext uri="{BB962C8B-B14F-4D97-AF65-F5344CB8AC3E}">
        <p14:creationId xmlns:p14="http://schemas.microsoft.com/office/powerpoint/2010/main" val="118118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首先是用</a:t>
            </a:r>
            <a:r>
              <a:rPr lang="en-US" altLang="zh-CN" dirty="0"/>
              <a:t>TSN(</a:t>
            </a:r>
            <a:r>
              <a:rPr lang="en-US" altLang="zh-CN" b="0" i="0" dirty="0">
                <a:solidFill>
                  <a:srgbClr val="121212"/>
                </a:solidFill>
                <a:effectLst/>
                <a:latin typeface="-apple-system"/>
              </a:rPr>
              <a:t>Temporal Segment Networks</a:t>
            </a:r>
            <a:r>
              <a:rPr lang="en-US" altLang="zh-CN" dirty="0"/>
              <a:t>) encode</a:t>
            </a:r>
            <a:r>
              <a:rPr lang="zh-CN" altLang="en-US" dirty="0"/>
              <a:t>（这里的这个</a:t>
            </a:r>
            <a:r>
              <a:rPr lang="en-US" altLang="zh-CN" dirty="0"/>
              <a:t>TSN</a:t>
            </a:r>
            <a:r>
              <a:rPr lang="zh-CN" altLang="en-US" dirty="0"/>
              <a:t>是</a:t>
            </a:r>
            <a:r>
              <a:rPr lang="en-US" altLang="zh-CN" dirty="0"/>
              <a:t>pretrain</a:t>
            </a:r>
            <a:r>
              <a:rPr lang="zh-CN" altLang="en-US" dirty="0"/>
              <a:t>好的）并用现有方法</a:t>
            </a:r>
            <a:r>
              <a:rPr lang="en-US" altLang="zh-CN" dirty="0"/>
              <a:t>[</a:t>
            </a:r>
            <a:r>
              <a:rPr lang="zh-CN" altLang="en-US" dirty="0"/>
              <a:t>引注</a:t>
            </a:r>
            <a:r>
              <a:rPr lang="en-US" altLang="zh-CN" dirty="0"/>
              <a:t>76]</a:t>
            </a:r>
            <a:r>
              <a:rPr lang="zh-CN" altLang="en-US" dirty="0"/>
              <a:t>获得物体和手的</a:t>
            </a:r>
            <a:r>
              <a:rPr lang="en-US" altLang="zh-CN" dirty="0"/>
              <a:t>bounding box</a:t>
            </a:r>
            <a:r>
              <a:rPr lang="zh-CN" altLang="en-US" dirty="0"/>
              <a:t>，然后再提取物体和手的</a:t>
            </a:r>
            <a:r>
              <a:rPr lang="en-US" altLang="zh-CN" dirty="0" err="1"/>
              <a:t>RoI</a:t>
            </a:r>
            <a:r>
              <a:rPr lang="en-US" altLang="zh-CN" dirty="0"/>
              <a:t> align</a:t>
            </a:r>
            <a:r>
              <a:rPr lang="zh-CN" altLang="en-US" dirty="0"/>
              <a:t>特征，作为输入。</a:t>
            </a:r>
            <a:r>
              <a:rPr lang="en-US" altLang="zh-CN" b="0" i="0" dirty="0">
                <a:solidFill>
                  <a:srgbClr val="121212"/>
                </a:solidFill>
                <a:effectLst/>
                <a:latin typeface="-apple-system"/>
              </a:rPr>
              <a:t>ROI Align </a:t>
            </a:r>
            <a:r>
              <a:rPr lang="zh-CN" altLang="en-US" b="0" i="0" dirty="0">
                <a:solidFill>
                  <a:srgbClr val="121212"/>
                </a:solidFill>
                <a:effectLst/>
                <a:latin typeface="-apple-system"/>
              </a:rPr>
              <a:t>是在</a:t>
            </a:r>
            <a:r>
              <a:rPr lang="en-US" altLang="zh-CN" b="0" i="0" dirty="0">
                <a:solidFill>
                  <a:srgbClr val="121212"/>
                </a:solidFill>
                <a:effectLst/>
                <a:latin typeface="-apple-system"/>
              </a:rPr>
              <a:t>Mask-RCNN</a:t>
            </a:r>
            <a:r>
              <a:rPr lang="zh-CN" altLang="en-US" b="0" i="0" dirty="0">
                <a:solidFill>
                  <a:srgbClr val="121212"/>
                </a:solidFill>
                <a:effectLst/>
                <a:latin typeface="-apple-system"/>
              </a:rPr>
              <a:t>这篇论文里提出的一种区域特征聚集方式，本来提出的动机是 根据预选框的位置在特征图中将相应区域通过双线性插值、</a:t>
            </a:r>
            <a:r>
              <a:rPr lang="en-US" altLang="zh-CN" b="0" i="0" dirty="0">
                <a:solidFill>
                  <a:srgbClr val="121212"/>
                </a:solidFill>
                <a:effectLst/>
                <a:latin typeface="-apple-system"/>
              </a:rPr>
              <a:t>pooling</a:t>
            </a:r>
            <a:r>
              <a:rPr lang="zh-CN" altLang="en-US" b="0" i="0" dirty="0">
                <a:solidFill>
                  <a:srgbClr val="121212"/>
                </a:solidFill>
                <a:effectLst/>
                <a:latin typeface="-apple-system"/>
              </a:rPr>
              <a:t>等方式提取为固定尺寸的特征图，以便进行后续的分类和包围框回归操作。是</a:t>
            </a:r>
            <a:r>
              <a:rPr lang="en-US" altLang="zh-CN" b="0" i="0" dirty="0">
                <a:solidFill>
                  <a:srgbClr val="121212"/>
                </a:solidFill>
                <a:effectLst/>
                <a:latin typeface="-apple-system"/>
              </a:rPr>
              <a:t>differentiable</a:t>
            </a:r>
            <a:r>
              <a:rPr lang="zh-CN" altLang="en-US" b="0" i="0" dirty="0">
                <a:solidFill>
                  <a:srgbClr val="121212"/>
                </a:solidFill>
                <a:effectLst/>
                <a:latin typeface="-apple-system"/>
              </a:rPr>
              <a:t>的。</a:t>
            </a:r>
            <a:endParaRPr lang="en-US" altLang="zh-CN" b="0" i="0" dirty="0">
              <a:solidFill>
                <a:srgbClr val="121212"/>
              </a:solidFill>
              <a:effectLst/>
              <a:latin typeface="-apple-system"/>
            </a:endParaRPr>
          </a:p>
          <a:p>
            <a:r>
              <a:rPr lang="en-US" altLang="zh-CN" b="0" i="0" dirty="0">
                <a:solidFill>
                  <a:srgbClr val="121212"/>
                </a:solidFill>
                <a:effectLst/>
                <a:latin typeface="-apple-system"/>
              </a:rPr>
              <a:t>Global feature</a:t>
            </a:r>
            <a:r>
              <a:rPr lang="zh-CN" altLang="en-US" b="0" i="0" dirty="0">
                <a:solidFill>
                  <a:srgbClr val="121212"/>
                </a:solidFill>
                <a:effectLst/>
                <a:latin typeface="-apple-system"/>
              </a:rPr>
              <a:t>其实没有用到</a:t>
            </a:r>
            <a:r>
              <a:rPr lang="en-US" altLang="zh-CN" b="0" i="0" dirty="0" err="1">
                <a:solidFill>
                  <a:srgbClr val="121212"/>
                </a:solidFill>
                <a:effectLst/>
                <a:latin typeface="-apple-system"/>
              </a:rPr>
              <a:t>RoIAlign</a:t>
            </a:r>
            <a:r>
              <a:rPr lang="zh-CN" altLang="en-US" b="0" i="0" dirty="0">
                <a:solidFill>
                  <a:srgbClr val="121212"/>
                </a:solidFill>
                <a:effectLst/>
                <a:latin typeface="-apple-system"/>
              </a:rPr>
              <a:t>的技术，只是做</a:t>
            </a:r>
            <a:r>
              <a:rPr lang="en-US" altLang="zh-CN" b="0" i="0" dirty="0">
                <a:solidFill>
                  <a:srgbClr val="121212"/>
                </a:solidFill>
                <a:effectLst/>
                <a:latin typeface="-apple-system"/>
              </a:rPr>
              <a:t>average pooling</a:t>
            </a:r>
            <a:r>
              <a:rPr lang="zh-CN" altLang="en-US" b="0" i="0" dirty="0">
                <a:solidFill>
                  <a:srgbClr val="121212"/>
                </a:solidFill>
                <a:effectLst/>
                <a:latin typeface="-apple-system"/>
              </a:rPr>
              <a:t>，然后用一个</a:t>
            </a:r>
            <a:r>
              <a:rPr lang="en-US" altLang="zh-CN" b="0" i="0" dirty="0">
                <a:solidFill>
                  <a:srgbClr val="121212"/>
                </a:solidFill>
                <a:effectLst/>
                <a:latin typeface="-apple-system"/>
              </a:rPr>
              <a:t>MLP</a:t>
            </a:r>
          </a:p>
          <a:p>
            <a:r>
              <a:rPr lang="zh-CN" altLang="en-US" b="0" i="0" dirty="0">
                <a:solidFill>
                  <a:srgbClr val="121212"/>
                </a:solidFill>
                <a:effectLst/>
                <a:latin typeface="-apple-system"/>
              </a:rPr>
              <a:t>说一下这里的</a:t>
            </a:r>
            <a:r>
              <a:rPr lang="en-US" altLang="zh-CN" b="0" i="0" dirty="0">
                <a:solidFill>
                  <a:srgbClr val="121212"/>
                </a:solidFill>
                <a:effectLst/>
                <a:latin typeface="-apple-system"/>
              </a:rPr>
              <a:t>fusion</a:t>
            </a:r>
            <a:r>
              <a:rPr lang="zh-CN" altLang="en-US" b="0" i="0" dirty="0">
                <a:solidFill>
                  <a:srgbClr val="121212"/>
                </a:solidFill>
                <a:effectLst/>
                <a:latin typeface="-apple-system"/>
              </a:rPr>
              <a:t>的意思。</a:t>
            </a:r>
            <a:endParaRPr lang="en-US" altLang="zh-CN" b="0" i="0" dirty="0">
              <a:solidFill>
                <a:srgbClr val="121212"/>
              </a:solidFill>
              <a:effectLst/>
              <a:latin typeface="-apple-system"/>
            </a:endParaRPr>
          </a:p>
          <a:p>
            <a:r>
              <a:rPr lang="zh-CN" altLang="en-US" b="0" i="0" dirty="0">
                <a:solidFill>
                  <a:srgbClr val="121212"/>
                </a:solidFill>
                <a:effectLst/>
                <a:latin typeface="-apple-system"/>
              </a:rPr>
              <a:t>强调一下关注</a:t>
            </a:r>
            <a:r>
              <a:rPr lang="en-US" altLang="zh-CN" b="0" i="0" dirty="0">
                <a:solidFill>
                  <a:srgbClr val="121212"/>
                </a:solidFill>
                <a:effectLst/>
                <a:latin typeface="-apple-system"/>
              </a:rPr>
              <a:t>3</a:t>
            </a:r>
            <a:r>
              <a:rPr lang="zh-CN" altLang="en-US" b="0" i="0" dirty="0">
                <a:solidFill>
                  <a:srgbClr val="121212"/>
                </a:solidFill>
                <a:effectLst/>
                <a:latin typeface="-apple-system"/>
              </a:rPr>
              <a:t>个元素：手，物体，全局</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11</a:t>
            </a:fld>
            <a:endParaRPr kumimoji="1" lang="zh-CN" altLang="en-US"/>
          </a:p>
        </p:txBody>
      </p:sp>
    </p:spTree>
    <p:extLst>
      <p:ext uri="{BB962C8B-B14F-4D97-AF65-F5344CB8AC3E}">
        <p14:creationId xmlns:p14="http://schemas.microsoft.com/office/powerpoint/2010/main" val="406618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与</a:t>
            </a:r>
            <a:r>
              <a:rPr lang="en-US" altLang="zh-CN" dirty="0"/>
              <a:t>h</a:t>
            </a:r>
            <a:r>
              <a:rPr lang="zh-CN" altLang="en-US" dirty="0"/>
              <a:t>首先要过一个</a:t>
            </a:r>
            <a:r>
              <a:rPr lang="en-US" altLang="zh-CN" dirty="0"/>
              <a:t>MLP</a:t>
            </a:r>
            <a:r>
              <a:rPr lang="zh-CN" altLang="en-US" dirty="0"/>
              <a:t>融合得到</a:t>
            </a:r>
            <a:r>
              <a:rPr lang="en-US" altLang="zh-CN" dirty="0"/>
              <a:t>X</a:t>
            </a:r>
          </a:p>
          <a:p>
            <a:r>
              <a:rPr lang="zh-CN" altLang="en-US" dirty="0"/>
              <a:t>强调</a:t>
            </a:r>
            <a:r>
              <a:rPr lang="en-US" altLang="zh-CN" dirty="0"/>
              <a:t>token</a:t>
            </a:r>
            <a:r>
              <a:rPr lang="zh-CN" altLang="en-US" dirty="0"/>
              <a:t>就是</a:t>
            </a:r>
            <a:r>
              <a:rPr lang="en-US" altLang="zh-CN" dirty="0"/>
              <a:t>512</a:t>
            </a:r>
            <a:r>
              <a:rPr lang="zh-CN" altLang="en-US" dirty="0"/>
              <a:t>维的向量</a:t>
            </a:r>
            <a:endParaRPr lang="en-US" altLang="zh-CN" dirty="0"/>
          </a:p>
          <a:p>
            <a:r>
              <a:rPr lang="zh-CN" altLang="en-US" dirty="0"/>
              <a:t>“</a:t>
            </a:r>
            <a:r>
              <a:rPr lang="en-US" altLang="zh-CN" sz="1800" dirty="0">
                <a:solidFill>
                  <a:srgbClr val="000000"/>
                </a:solidFill>
                <a:effectLst/>
                <a:latin typeface="NimbusRomNo9L-Regu"/>
                <a:ea typeface="宋体" panose="02010600030101010101" pitchFamily="2" charset="-122"/>
              </a:rPr>
              <a:t>In each encoding block, we compute </a:t>
            </a:r>
            <a:r>
              <a:rPr lang="en-US" altLang="zh-CN" sz="1800" dirty="0">
                <a:solidFill>
                  <a:srgbClr val="000000"/>
                </a:solidFill>
                <a:effectLst/>
                <a:latin typeface="NimbusRomNo9L-Regu"/>
              </a:rPr>
              <a:t>self-attention over all input tokens across space and time</a:t>
            </a:r>
            <a:r>
              <a:rPr lang="zh-CN" altLang="en-US" dirty="0"/>
              <a:t>”</a:t>
            </a:r>
            <a:endParaRPr lang="en-US" altLang="zh-CN" dirty="0"/>
          </a:p>
          <a:p>
            <a:r>
              <a:rPr lang="zh-CN" altLang="en-US" dirty="0"/>
              <a:t>关注三个元素：手（蓝色）、物体（黄色）、全局（蓝色）</a:t>
            </a:r>
            <a:endParaRPr lang="en-US" altLang="zh-CN" dirty="0"/>
          </a:p>
          <a:p>
            <a:r>
              <a:rPr lang="zh-CN" altLang="en-US" dirty="0"/>
              <a:t>还是要强调一下</a:t>
            </a:r>
            <a:r>
              <a:rPr lang="en-US" altLang="zh-CN" dirty="0"/>
              <a:t>encoder</a:t>
            </a:r>
            <a:r>
              <a:rPr lang="zh-CN" altLang="en-US" dirty="0"/>
              <a:t>学到了什么，</a:t>
            </a:r>
            <a:r>
              <a:rPr lang="en-US" altLang="zh-CN" dirty="0"/>
              <a:t>output tokens</a:t>
            </a:r>
            <a:r>
              <a:rPr lang="zh-CN" altLang="en-US" dirty="0"/>
              <a:t>是融合了时序的信息，最后一帧的</a:t>
            </a:r>
            <a:r>
              <a:rPr lang="en-US" altLang="zh-CN" dirty="0"/>
              <a:t>output tokens</a:t>
            </a:r>
            <a:r>
              <a:rPr lang="zh-CN" altLang="en-US" dirty="0"/>
              <a:t>是有一定的趋势的</a:t>
            </a:r>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12</a:t>
            </a:fld>
            <a:endParaRPr kumimoji="1" lang="zh-CN" altLang="en-US"/>
          </a:p>
        </p:txBody>
      </p:sp>
    </p:spTree>
    <p:extLst>
      <p:ext uri="{BB962C8B-B14F-4D97-AF65-F5344CB8AC3E}">
        <p14:creationId xmlns:p14="http://schemas.microsoft.com/office/powerpoint/2010/main" val="175779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The cross-attention module’s Key and Value are always the last observation frame’s encoder output; Query is the output of the previous block</a:t>
            </a:r>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13</a:t>
            </a:fld>
            <a:endParaRPr kumimoji="1" lang="zh-CN" altLang="en-US"/>
          </a:p>
        </p:txBody>
      </p:sp>
    </p:spTree>
    <p:extLst>
      <p:ext uri="{BB962C8B-B14F-4D97-AF65-F5344CB8AC3E}">
        <p14:creationId xmlns:p14="http://schemas.microsoft.com/office/powerpoint/2010/main" val="258524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Feedforward module</a:t>
            </a:r>
            <a:r>
              <a:rPr lang="zh-CN" altLang="en-US" dirty="0"/>
              <a:t>是啥？</a:t>
            </a:r>
            <a:r>
              <a:rPr lang="en-US" altLang="zh-CN" dirty="0"/>
              <a:t>MLP</a:t>
            </a:r>
            <a:r>
              <a:rPr lang="zh-CN" altLang="en-US" dirty="0"/>
              <a:t>加上残差连接加上</a:t>
            </a:r>
            <a:r>
              <a:rPr lang="en-US" altLang="zh-CN" dirty="0"/>
              <a:t>layer norm</a:t>
            </a:r>
            <a:r>
              <a:rPr lang="zh-CN" altLang="en-US" dirty="0"/>
              <a:t>什么的</a:t>
            </a:r>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14</a:t>
            </a:fld>
            <a:endParaRPr kumimoji="1" lang="zh-CN" altLang="en-US"/>
          </a:p>
        </p:txBody>
      </p:sp>
    </p:spTree>
    <p:extLst>
      <p:ext uri="{BB962C8B-B14F-4D97-AF65-F5344CB8AC3E}">
        <p14:creationId xmlns:p14="http://schemas.microsoft.com/office/powerpoint/2010/main" val="366316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a:t>
            </a:r>
            <a:r>
              <a:rPr lang="en-US" altLang="zh-CN" dirty="0"/>
              <a:t>object C-VAE</a:t>
            </a:r>
            <a:r>
              <a:rPr lang="zh-CN" altLang="en-US" dirty="0"/>
              <a:t>的时候用的是</a:t>
            </a:r>
            <a:r>
              <a:rPr lang="en-US" altLang="zh-CN" dirty="0"/>
              <a:t>teacher forcing, </a:t>
            </a:r>
            <a:r>
              <a:rPr lang="zh-CN" altLang="en-US" dirty="0"/>
              <a:t>也就是</a:t>
            </a:r>
            <a:r>
              <a:rPr lang="en-US" altLang="zh-CN" dirty="0"/>
              <a:t>condition h_{T+1}, h_{T+2}, … ,h_{</a:t>
            </a:r>
            <a:r>
              <a:rPr lang="en-US" altLang="zh-CN" dirty="0" err="1"/>
              <a:t>T+t</a:t>
            </a:r>
            <a:r>
              <a:rPr lang="en-US" altLang="zh-CN" dirty="0"/>
              <a:t>}</a:t>
            </a:r>
            <a:r>
              <a:rPr lang="zh-CN" altLang="en-US" dirty="0"/>
              <a:t>是</a:t>
            </a:r>
            <a:r>
              <a:rPr lang="en-US" altLang="zh-CN" dirty="0" err="1"/>
              <a:t>groundtruth</a:t>
            </a:r>
            <a:endParaRPr lang="en-US" altLang="zh-CN"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15</a:t>
            </a:fld>
            <a:endParaRPr kumimoji="1" lang="zh-CN" altLang="en-US"/>
          </a:p>
        </p:txBody>
      </p:sp>
    </p:spTree>
    <p:extLst>
      <p:ext uri="{BB962C8B-B14F-4D97-AF65-F5344CB8AC3E}">
        <p14:creationId xmlns:p14="http://schemas.microsoft.com/office/powerpoint/2010/main" val="1168158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16</a:t>
            </a:fld>
            <a:endParaRPr kumimoji="1" lang="zh-CN" altLang="en-US"/>
          </a:p>
        </p:txBody>
      </p:sp>
    </p:spTree>
    <p:extLst>
      <p:ext uri="{BB962C8B-B14F-4D97-AF65-F5344CB8AC3E}">
        <p14:creationId xmlns:p14="http://schemas.microsoft.com/office/powerpoint/2010/main" val="418028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17</a:t>
            </a:fld>
            <a:endParaRPr kumimoji="1" lang="zh-CN" altLang="en-US"/>
          </a:p>
        </p:txBody>
      </p:sp>
    </p:spTree>
    <p:extLst>
      <p:ext uri="{BB962C8B-B14F-4D97-AF65-F5344CB8AC3E}">
        <p14:creationId xmlns:p14="http://schemas.microsoft.com/office/powerpoint/2010/main" val="773845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18</a:t>
            </a:fld>
            <a:endParaRPr kumimoji="1" lang="zh-CN" altLang="en-US"/>
          </a:p>
        </p:txBody>
      </p:sp>
    </p:spTree>
    <p:extLst>
      <p:ext uri="{BB962C8B-B14F-4D97-AF65-F5344CB8AC3E}">
        <p14:creationId xmlns:p14="http://schemas.microsoft.com/office/powerpoint/2010/main" val="2202370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19</a:t>
            </a:fld>
            <a:endParaRPr kumimoji="1" lang="zh-CN" altLang="en-US"/>
          </a:p>
        </p:txBody>
      </p:sp>
    </p:spTree>
    <p:extLst>
      <p:ext uri="{BB962C8B-B14F-4D97-AF65-F5344CB8AC3E}">
        <p14:creationId xmlns:p14="http://schemas.microsoft.com/office/powerpoint/2010/main" val="91927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2</a:t>
            </a:fld>
            <a:endParaRPr kumimoji="1" lang="zh-CN" altLang="en-US"/>
          </a:p>
        </p:txBody>
      </p:sp>
    </p:spTree>
    <p:extLst>
      <p:ext uri="{BB962C8B-B14F-4D97-AF65-F5344CB8AC3E}">
        <p14:creationId xmlns:p14="http://schemas.microsoft.com/office/powerpoint/2010/main" val="3010605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Global tokens</a:t>
            </a:r>
            <a:r>
              <a:rPr lang="zh-CN" altLang="en-US" dirty="0"/>
              <a:t>是最重要的</a:t>
            </a:r>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20</a:t>
            </a:fld>
            <a:endParaRPr kumimoji="1" lang="zh-CN" altLang="en-US"/>
          </a:p>
        </p:txBody>
      </p:sp>
    </p:spTree>
    <p:extLst>
      <p:ext uri="{BB962C8B-B14F-4D97-AF65-F5344CB8AC3E}">
        <p14:creationId xmlns:p14="http://schemas.microsoft.com/office/powerpoint/2010/main" val="143327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21</a:t>
            </a:fld>
            <a:endParaRPr kumimoji="1" lang="zh-CN" altLang="en-US"/>
          </a:p>
        </p:txBody>
      </p:sp>
    </p:spTree>
    <p:extLst>
      <p:ext uri="{BB962C8B-B14F-4D97-AF65-F5344CB8AC3E}">
        <p14:creationId xmlns:p14="http://schemas.microsoft.com/office/powerpoint/2010/main" val="19604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上面右边这张图是把</a:t>
            </a:r>
            <a:r>
              <a:rPr lang="en-US" altLang="zh-CN" b="0" i="0" dirty="0">
                <a:solidFill>
                  <a:srgbClr val="333333"/>
                </a:solidFill>
                <a:effectLst/>
                <a:latin typeface="Open Sans" panose="020B0606030504020204" pitchFamily="34" charset="0"/>
              </a:rPr>
              <a:t>contact</a:t>
            </a:r>
            <a:r>
              <a:rPr lang="zh-CN" altLang="en-US" b="0" i="0" dirty="0">
                <a:solidFill>
                  <a:srgbClr val="333333"/>
                </a:solidFill>
                <a:effectLst/>
                <a:latin typeface="Open Sans" panose="020B0606030504020204" pitchFamily="34" charset="0"/>
              </a:rPr>
              <a:t> </a:t>
            </a:r>
            <a:r>
              <a:rPr lang="en-US" altLang="zh-CN" b="0" i="0" dirty="0">
                <a:solidFill>
                  <a:srgbClr val="333333"/>
                </a:solidFill>
                <a:effectLst/>
                <a:latin typeface="Open Sans" panose="020B0606030504020204" pitchFamily="34" charset="0"/>
              </a:rPr>
              <a:t>points</a:t>
            </a:r>
            <a:r>
              <a:rPr lang="zh-CN" altLang="en-US" b="0" i="0" dirty="0">
                <a:solidFill>
                  <a:srgbClr val="333333"/>
                </a:solidFill>
                <a:effectLst/>
                <a:latin typeface="Open Sans" panose="020B0606030504020204" pitchFamily="34" charset="0"/>
              </a:rPr>
              <a:t>转换为热力图呈现的效果</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注意上面的</a:t>
            </a:r>
            <a:r>
              <a:rPr lang="en-US" altLang="zh-CN" b="0" i="0" dirty="0">
                <a:solidFill>
                  <a:srgbClr val="333333"/>
                </a:solidFill>
                <a:effectLst/>
                <a:latin typeface="Open Sans" panose="020B0606030504020204" pitchFamily="34" charset="0"/>
              </a:rPr>
              <a:t>notation</a:t>
            </a:r>
            <a:r>
              <a:rPr lang="zh-CN" altLang="en-US" b="0" i="0" dirty="0">
                <a:solidFill>
                  <a:srgbClr val="333333"/>
                </a:solidFill>
                <a:effectLst/>
                <a:latin typeface="Open Sans" panose="020B0606030504020204" pitchFamily="34" charset="0"/>
              </a:rPr>
              <a:t>：</a:t>
            </a:r>
            <a:r>
              <a:rPr lang="en-US" altLang="zh-CN" b="0" i="0" dirty="0">
                <a:solidFill>
                  <a:srgbClr val="333333"/>
                </a:solidFill>
                <a:effectLst/>
                <a:latin typeface="Open Sans" panose="020B0606030504020204" pitchFamily="34" charset="0"/>
              </a:rPr>
              <a:t>h_{</a:t>
            </a:r>
            <a:r>
              <a:rPr lang="en-US" altLang="zh-CN" b="0" i="0" dirty="0" err="1">
                <a:solidFill>
                  <a:srgbClr val="333333"/>
                </a:solidFill>
                <a:effectLst/>
                <a:latin typeface="Open Sans" panose="020B0606030504020204" pitchFamily="34" charset="0"/>
              </a:rPr>
              <a:t>T+t</a:t>
            </a:r>
            <a:r>
              <a:rPr lang="en-US" altLang="zh-CN" b="0" i="0" dirty="0">
                <a:solidFill>
                  <a:srgbClr val="333333"/>
                </a:solidFill>
                <a:effectLst/>
                <a:latin typeface="Open Sans" panose="020B0606030504020204" pitchFamily="34" charset="0"/>
              </a:rPr>
              <a:t>}</a:t>
            </a:r>
            <a:r>
              <a:rPr lang="zh-CN" altLang="en-US" b="0" i="0" dirty="0">
                <a:solidFill>
                  <a:srgbClr val="333333"/>
                </a:solidFill>
                <a:effectLst/>
                <a:latin typeface="Open Sans" panose="020B0606030504020204" pitchFamily="34" charset="0"/>
              </a:rPr>
              <a:t>代表的是要预测的未来的点</a:t>
            </a:r>
            <a:endParaRPr lang="en-US" altLang="zh-CN" b="0" i="0" dirty="0">
              <a:solidFill>
                <a:srgbClr val="333333"/>
              </a:solidFill>
              <a:effectLst/>
              <a:latin typeface="Open Sans" panose="020B0606030504020204" pitchFamily="34" charset="0"/>
            </a:endParaRPr>
          </a:p>
          <a:p>
            <a:r>
              <a:rPr lang="zh-CN" altLang="en-US" b="0" i="0" dirty="0">
                <a:solidFill>
                  <a:srgbClr val="333333"/>
                </a:solidFill>
                <a:effectLst/>
                <a:latin typeface="Open Sans" panose="020B0606030504020204" pitchFamily="34" charset="0"/>
              </a:rPr>
              <a:t>为什么学这两个东西呢？因为觉得这两个东西比较低维，比较有代表性，对机器人、</a:t>
            </a:r>
            <a:r>
              <a:rPr lang="en-US" altLang="zh-CN" b="0" i="0" dirty="0">
                <a:solidFill>
                  <a:srgbClr val="333333"/>
                </a:solidFill>
                <a:effectLst/>
                <a:latin typeface="Open Sans" panose="020B0606030504020204" pitchFamily="34" charset="0"/>
              </a:rPr>
              <a:t>AR</a:t>
            </a:r>
            <a:r>
              <a:rPr lang="zh-CN" altLang="en-US" b="0" i="0" dirty="0">
                <a:solidFill>
                  <a:srgbClr val="333333"/>
                </a:solidFill>
                <a:effectLst/>
                <a:latin typeface="Open Sans" panose="020B0606030504020204" pitchFamily="34" charset="0"/>
              </a:rPr>
              <a:t>比较有用</a:t>
            </a:r>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3</a:t>
            </a:fld>
            <a:endParaRPr kumimoji="1" lang="zh-CN" altLang="en-US"/>
          </a:p>
        </p:txBody>
      </p:sp>
    </p:spTree>
    <p:extLst>
      <p:ext uri="{BB962C8B-B14F-4D97-AF65-F5344CB8AC3E}">
        <p14:creationId xmlns:p14="http://schemas.microsoft.com/office/powerpoint/2010/main" val="425578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chemeClr val="bg1"/>
                </a:solidFill>
              </a:rPr>
              <a:t>Homography</a:t>
            </a:r>
            <a:r>
              <a:rPr lang="en-US" altLang="zh-CN" sz="1200" dirty="0">
                <a:solidFill>
                  <a:schemeClr val="bg1"/>
                </a:solidFill>
              </a:rPr>
              <a:t>: </a:t>
            </a:r>
            <a:r>
              <a:rPr lang="zh-CN" altLang="en-US" b="0" i="0" dirty="0">
                <a:solidFill>
                  <a:srgbClr val="121212"/>
                </a:solidFill>
                <a:effectLst/>
                <a:latin typeface="-apple-system"/>
              </a:rPr>
              <a:t>单应性</a:t>
            </a:r>
            <a:r>
              <a:rPr lang="en-US" altLang="zh-CN" b="0" i="0" dirty="0">
                <a:solidFill>
                  <a:srgbClr val="121212"/>
                </a:solidFill>
                <a:effectLst/>
                <a:latin typeface="-apple-system"/>
              </a:rPr>
              <a:t>, </a:t>
            </a:r>
            <a:r>
              <a:rPr lang="zh-CN" altLang="en-US" b="0" i="0" dirty="0">
                <a:solidFill>
                  <a:srgbClr val="121212"/>
                </a:solidFill>
                <a:effectLst/>
                <a:latin typeface="-apple-system"/>
              </a:rPr>
              <a:t>被定义为一个平面到另外一个平面的投影映射；由摄像机的运动决定的。文中就用一些</a:t>
            </a:r>
            <a:r>
              <a:rPr lang="en-US" altLang="zh-CN" b="0" i="0" dirty="0">
                <a:solidFill>
                  <a:srgbClr val="121212"/>
                </a:solidFill>
                <a:effectLst/>
                <a:latin typeface="-apple-system"/>
              </a:rPr>
              <a:t>off-the-shelf</a:t>
            </a:r>
            <a:r>
              <a:rPr lang="zh-CN" altLang="en-US" b="0" i="0" dirty="0">
                <a:solidFill>
                  <a:srgbClr val="121212"/>
                </a:solidFill>
                <a:effectLst/>
                <a:latin typeface="-apple-system"/>
              </a:rPr>
              <a:t>的方法（</a:t>
            </a:r>
            <a:r>
              <a:rPr lang="en-US" altLang="zh-CN" b="0" i="0" dirty="0">
                <a:solidFill>
                  <a:srgbClr val="121212"/>
                </a:solidFill>
                <a:effectLst/>
                <a:latin typeface="-apple-system"/>
              </a:rPr>
              <a:t>SURF</a:t>
            </a:r>
            <a:r>
              <a:rPr lang="zh-CN" altLang="en-US" b="0" i="0" dirty="0">
                <a:solidFill>
                  <a:srgbClr val="121212"/>
                </a:solidFill>
                <a:effectLst/>
                <a:latin typeface="-apple-system"/>
              </a:rPr>
              <a:t>）估计出这个单应矩阵。</a:t>
            </a:r>
            <a:endParaRPr lang="en-US" altLang="zh-CN" b="0" i="0" dirty="0">
              <a:solidFill>
                <a:srgbClr val="121212"/>
              </a:solidFill>
              <a:effectLst/>
              <a:latin typeface="-apple-system"/>
            </a:endParaRPr>
          </a:p>
          <a:p>
            <a:r>
              <a:rPr lang="zh-CN" altLang="en-US" b="0" i="0" dirty="0">
                <a:solidFill>
                  <a:srgbClr val="121212"/>
                </a:solidFill>
                <a:effectLst/>
                <a:latin typeface="-apple-system"/>
              </a:rPr>
              <a:t>把这个单应矩阵作用到这个红色的点上面，就投影回去了。</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如何</a:t>
            </a:r>
            <a:r>
              <a:rPr lang="en-US" altLang="zh-CN" b="0" i="0" dirty="0">
                <a:solidFill>
                  <a:srgbClr val="121212"/>
                </a:solidFill>
                <a:effectLst/>
                <a:latin typeface="-apple-system"/>
              </a:rPr>
              <a:t>detect hand locations</a:t>
            </a:r>
            <a:r>
              <a:rPr lang="zh-CN" altLang="en-US" b="0" i="0" dirty="0">
                <a:solidFill>
                  <a:srgbClr val="121212"/>
                </a:solidFill>
                <a:effectLst/>
                <a:latin typeface="-apple-system"/>
              </a:rPr>
              <a:t>和</a:t>
            </a:r>
            <a:r>
              <a:rPr lang="en-US" altLang="zh-CN" b="0" i="0" dirty="0">
                <a:solidFill>
                  <a:srgbClr val="121212"/>
                </a:solidFill>
                <a:effectLst/>
                <a:latin typeface="-apple-system"/>
              </a:rPr>
              <a:t>future interaction spots? </a:t>
            </a:r>
            <a:r>
              <a:rPr lang="zh-CN" altLang="en-US" b="0" i="0" dirty="0">
                <a:solidFill>
                  <a:srgbClr val="121212"/>
                </a:solidFill>
                <a:effectLst/>
                <a:latin typeface="-apple-system"/>
              </a:rPr>
              <a:t>都是用一些</a:t>
            </a:r>
            <a:r>
              <a:rPr lang="en-US" altLang="zh-CN" b="0" i="0" dirty="0">
                <a:solidFill>
                  <a:srgbClr val="121212"/>
                </a:solidFill>
                <a:effectLst/>
                <a:latin typeface="-apple-system"/>
              </a:rPr>
              <a:t>off-the-shelf</a:t>
            </a:r>
            <a:r>
              <a:rPr lang="zh-CN" altLang="en-US" b="0" i="0" dirty="0">
                <a:solidFill>
                  <a:srgbClr val="121212"/>
                </a:solidFill>
                <a:effectLst/>
                <a:latin typeface="-apple-system"/>
              </a:rPr>
              <a:t>的工具，还是比较复杂的。</a:t>
            </a:r>
            <a:endParaRPr lang="en-US" altLang="zh-CN" b="0" i="0" dirty="0">
              <a:solidFill>
                <a:srgbClr val="121212"/>
              </a:solidFill>
              <a:effectLst/>
              <a:latin typeface="-apple-system"/>
            </a:endParaRPr>
          </a:p>
          <a:p>
            <a:endParaRPr lang="en-US" altLang="zh-CN" sz="1800" dirty="0">
              <a:solidFill>
                <a:srgbClr val="000000"/>
              </a:solidFill>
              <a:effectLst/>
              <a:latin typeface="NimbusRomNo9L-Regu"/>
            </a:endParaRPr>
          </a:p>
          <a:p>
            <a:r>
              <a:rPr lang="en-US" altLang="zh-CN" sz="1800" dirty="0">
                <a:solidFill>
                  <a:srgbClr val="000000"/>
                </a:solidFill>
                <a:effectLst/>
                <a:latin typeface="NimbusRomNo9L-Regu"/>
              </a:rPr>
              <a:t>In order to estimate the </a:t>
            </a:r>
            <a:r>
              <a:rPr lang="en-US" altLang="zh-CN" sz="1800" dirty="0" err="1">
                <a:solidFill>
                  <a:srgbClr val="000000"/>
                </a:solidFill>
                <a:effectLst/>
                <a:latin typeface="NimbusRomNo9L-Regu"/>
              </a:rPr>
              <a:t>homography</a:t>
            </a:r>
            <a:r>
              <a:rPr lang="en-US" altLang="zh-CN" sz="1800" dirty="0">
                <a:solidFill>
                  <a:srgbClr val="000000"/>
                </a:solidFill>
                <a:effectLst/>
                <a:latin typeface="NimbusRomNo9L-Regu"/>
              </a:rPr>
              <a:t>, we first exclude the moving objects, in </a:t>
            </a:r>
            <a:endParaRPr lang="en-US" altLang="zh-CN" dirty="0"/>
          </a:p>
          <a:p>
            <a:r>
              <a:rPr lang="en-US" altLang="zh-CN" sz="1800" dirty="0">
                <a:solidFill>
                  <a:srgbClr val="000000"/>
                </a:solidFill>
                <a:effectLst/>
                <a:latin typeface="NimbusRomNo9L-Regu"/>
              </a:rPr>
              <a:t>particular the detected hands and objects in each frame. We mask </a:t>
            </a:r>
            <a:endParaRPr lang="en-US" altLang="zh-CN" dirty="0"/>
          </a:p>
          <a:p>
            <a:r>
              <a:rPr lang="en-US" altLang="zh-CN" sz="1800" dirty="0">
                <a:solidFill>
                  <a:srgbClr val="000000"/>
                </a:solidFill>
                <a:effectLst/>
                <a:latin typeface="NimbusRomNo9L-Regu"/>
              </a:rPr>
              <a:t>out the corresponding location and find the correspondences </a:t>
            </a:r>
            <a:endParaRPr lang="en-US" altLang="zh-CN" dirty="0"/>
          </a:p>
          <a:p>
            <a:r>
              <a:rPr lang="en-US" altLang="zh-CN" sz="1800" dirty="0">
                <a:solidFill>
                  <a:srgbClr val="000000"/>
                </a:solidFill>
                <a:effectLst/>
                <a:latin typeface="NimbusRomNo9L-Regu"/>
              </a:rPr>
              <a:t>between two frames outside the masked regions using SURF </a:t>
            </a:r>
            <a:endParaRPr lang="en-US" altLang="zh-CN" dirty="0"/>
          </a:p>
          <a:p>
            <a:r>
              <a:rPr lang="en-US" altLang="zh-CN" sz="1800" dirty="0">
                <a:solidFill>
                  <a:srgbClr val="000000"/>
                </a:solidFill>
                <a:effectLst/>
                <a:latin typeface="NimbusRomNo9L-Regu"/>
              </a:rPr>
              <a:t>descriptor [</a:t>
            </a:r>
            <a:r>
              <a:rPr lang="en-US" altLang="zh-CN" sz="1800" dirty="0">
                <a:solidFill>
                  <a:srgbClr val="0071BC"/>
                </a:solidFill>
                <a:effectLst/>
                <a:latin typeface="NimbusRomNo9L-Regu"/>
              </a:rPr>
              <a:t>3</a:t>
            </a:r>
            <a:r>
              <a:rPr lang="en-US" altLang="zh-CN" sz="1800" dirty="0">
                <a:solidFill>
                  <a:srgbClr val="000000"/>
                </a:solidFill>
                <a:effectLst/>
                <a:latin typeface="NimbusRomNo9L-Regu"/>
              </a:rPr>
              <a:t>]. We calculate the </a:t>
            </a:r>
            <a:r>
              <a:rPr lang="en-US" altLang="zh-CN" sz="1800" dirty="0" err="1">
                <a:solidFill>
                  <a:srgbClr val="000000"/>
                </a:solidFill>
                <a:effectLst/>
                <a:latin typeface="NimbusRomNo9L-Regu"/>
              </a:rPr>
              <a:t>homography</a:t>
            </a:r>
            <a:r>
              <a:rPr lang="en-US" altLang="zh-CN" sz="1800" dirty="0">
                <a:solidFill>
                  <a:srgbClr val="000000"/>
                </a:solidFill>
                <a:effectLst/>
                <a:latin typeface="NimbusRomNo9L-Regu"/>
              </a:rPr>
              <a:t> by sampling 4 </a:t>
            </a:r>
            <a:endParaRPr lang="en-US" altLang="zh-CN" dirty="0"/>
          </a:p>
          <a:p>
            <a:r>
              <a:rPr lang="en-US" altLang="zh-CN" sz="1800" dirty="0">
                <a:solidFill>
                  <a:srgbClr val="000000"/>
                </a:solidFill>
                <a:effectLst/>
                <a:latin typeface="NimbusRomNo9L-Regu"/>
              </a:rPr>
              <a:t>points and applying RANSAC to maximize the number of inliers.</a:t>
            </a:r>
            <a:r>
              <a:rPr lang="zh-CN" altLang="en-US" b="0" i="0"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4</a:t>
            </a:fld>
            <a:endParaRPr kumimoji="1" lang="zh-CN" altLang="en-US"/>
          </a:p>
        </p:txBody>
      </p:sp>
    </p:spTree>
    <p:extLst>
      <p:ext uri="{BB962C8B-B14F-4D97-AF65-F5344CB8AC3E}">
        <p14:creationId xmlns:p14="http://schemas.microsoft.com/office/powerpoint/2010/main" val="188385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5</a:t>
            </a:fld>
            <a:endParaRPr kumimoji="1" lang="zh-CN" altLang="en-US"/>
          </a:p>
        </p:txBody>
      </p:sp>
    </p:spTree>
    <p:extLst>
      <p:ext uri="{BB962C8B-B14F-4D97-AF65-F5344CB8AC3E}">
        <p14:creationId xmlns:p14="http://schemas.microsoft.com/office/powerpoint/2010/main" val="17278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6</a:t>
            </a:fld>
            <a:endParaRPr kumimoji="1" lang="zh-CN" altLang="en-US"/>
          </a:p>
        </p:txBody>
      </p:sp>
    </p:spTree>
    <p:extLst>
      <p:ext uri="{BB962C8B-B14F-4D97-AF65-F5344CB8AC3E}">
        <p14:creationId xmlns:p14="http://schemas.microsoft.com/office/powerpoint/2010/main" val="410920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Scaled</a:t>
            </a:r>
            <a:r>
              <a:rPr lang="zh-CN" altLang="en-US" dirty="0"/>
              <a:t>的含义？</a:t>
            </a:r>
            <a:r>
              <a:rPr lang="en-US" altLang="zh-CN" dirty="0"/>
              <a:t>d_{k}</a:t>
            </a:r>
            <a:r>
              <a:rPr lang="zh-CN" altLang="en-US" dirty="0"/>
              <a:t>就是那些</a:t>
            </a:r>
            <a:r>
              <a:rPr lang="en-US" altLang="zh-CN" dirty="0"/>
              <a:t>input tokens</a:t>
            </a:r>
            <a:r>
              <a:rPr lang="zh-CN" altLang="en-US" dirty="0"/>
              <a:t>的维度</a:t>
            </a:r>
            <a:endParaRPr lang="en-US" altLang="zh-CN" dirty="0"/>
          </a:p>
          <a:p>
            <a:r>
              <a:rPr lang="en-US" altLang="zh-CN" dirty="0"/>
              <a:t>Transformer</a:t>
            </a:r>
            <a:r>
              <a:rPr lang="zh-CN" altLang="en-US" dirty="0"/>
              <a:t>其实是一种</a:t>
            </a:r>
            <a:r>
              <a:rPr lang="en-US" altLang="zh-CN" dirty="0"/>
              <a:t>sequence to sequence model</a:t>
            </a:r>
            <a:r>
              <a:rPr lang="zh-CN" altLang="en-US" dirty="0"/>
              <a:t>，它是通过一个编码器，一个解码器，来形成</a:t>
            </a:r>
            <a:r>
              <a:rPr lang="en-US" altLang="zh-CN" dirty="0"/>
              <a:t>sequence to sequence </a:t>
            </a:r>
            <a:r>
              <a:rPr lang="zh-CN" altLang="en-US" dirty="0"/>
              <a:t>的转换，比如说机器翻译。那么它的这个编码器和解码器中有</a:t>
            </a:r>
            <a:r>
              <a:rPr lang="en-US" altLang="zh-CN" dirty="0"/>
              <a:t>attention</a:t>
            </a:r>
            <a:r>
              <a:rPr lang="zh-CN" altLang="en-US" dirty="0"/>
              <a:t>层，也就是注意力层。这个是</a:t>
            </a:r>
            <a:r>
              <a:rPr lang="en-US" altLang="zh-CN" dirty="0"/>
              <a:t>transformer</a:t>
            </a:r>
            <a:r>
              <a:rPr lang="zh-CN" altLang="en-US" dirty="0"/>
              <a:t>的重点。</a:t>
            </a:r>
            <a:r>
              <a:rPr lang="en-US" altLang="zh-CN" dirty="0"/>
              <a:t>Attention</a:t>
            </a:r>
            <a:r>
              <a:rPr lang="zh-CN" altLang="en-US" dirty="0"/>
              <a:t>层也分为不同的</a:t>
            </a:r>
            <a:r>
              <a:rPr lang="en-US" altLang="zh-CN" dirty="0"/>
              <a:t>attention</a:t>
            </a:r>
            <a:r>
              <a:rPr lang="zh-CN" altLang="en-US" dirty="0"/>
              <a:t>，比如说编码器中用的是</a:t>
            </a:r>
            <a:r>
              <a:rPr lang="en-US" altLang="zh-CN" dirty="0"/>
              <a:t>self-attention</a:t>
            </a:r>
            <a:r>
              <a:rPr lang="zh-CN" altLang="en-US" dirty="0"/>
              <a:t>，解码器中用的是</a:t>
            </a:r>
            <a:r>
              <a:rPr lang="en-US" altLang="zh-CN" dirty="0"/>
              <a:t>cross-attention</a:t>
            </a:r>
            <a:r>
              <a:rPr lang="zh-CN" altLang="en-US" dirty="0"/>
              <a:t>。</a:t>
            </a:r>
            <a:r>
              <a:rPr lang="en-US" altLang="zh-CN" dirty="0"/>
              <a:t>OCT</a:t>
            </a:r>
            <a:r>
              <a:rPr lang="zh-CN" altLang="en-US" dirty="0"/>
              <a:t>中也是这样的。那么我们首先就来说一下编码器中的</a:t>
            </a:r>
            <a:r>
              <a:rPr lang="en-US" altLang="zh-CN" dirty="0"/>
              <a:t>self-attention</a:t>
            </a:r>
            <a:r>
              <a:rPr lang="zh-CN" altLang="en-US" dirty="0"/>
              <a:t>机制。</a:t>
            </a:r>
            <a:endParaRPr lang="en-US" altLang="zh-CN"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7</a:t>
            </a:fld>
            <a:endParaRPr kumimoji="1" lang="zh-CN" altLang="en-US"/>
          </a:p>
        </p:txBody>
      </p:sp>
    </p:spTree>
    <p:extLst>
      <p:ext uri="{BB962C8B-B14F-4D97-AF65-F5344CB8AC3E}">
        <p14:creationId xmlns:p14="http://schemas.microsoft.com/office/powerpoint/2010/main" val="238326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8</a:t>
            </a:fld>
            <a:endParaRPr kumimoji="1" lang="zh-CN" altLang="en-US"/>
          </a:p>
        </p:txBody>
      </p:sp>
    </p:spTree>
    <p:extLst>
      <p:ext uri="{BB962C8B-B14F-4D97-AF65-F5344CB8AC3E}">
        <p14:creationId xmlns:p14="http://schemas.microsoft.com/office/powerpoint/2010/main" val="359184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AE</a:t>
            </a:r>
            <a:r>
              <a:rPr lang="zh-CN" altLang="en-US" dirty="0"/>
              <a:t>：只是“记忆”住了图片，经常导致过拟合；多用于数据压缩，而不是随机生成一个潜码过</a:t>
            </a:r>
            <a:r>
              <a:rPr lang="en-US" altLang="zh-CN" dirty="0"/>
              <a:t>decoder</a:t>
            </a:r>
            <a:r>
              <a:rPr lang="zh-CN" altLang="en-US" dirty="0"/>
              <a:t>做数据生成。这个潜码如果是</a:t>
            </a:r>
            <a:r>
              <a:rPr lang="en-US" altLang="zh-CN" dirty="0" err="1"/>
              <a:t>antoencoder</a:t>
            </a:r>
            <a:r>
              <a:rPr lang="zh-CN" altLang="en-US" dirty="0"/>
              <a:t>没有“记忆”过的，那么生成的效果就比较差。由此我们也可以想到，如果生成的潜码不是确定的，而是服从一个概率分布，形成了一个</a:t>
            </a:r>
            <a:r>
              <a:rPr lang="en-US" altLang="zh-CN" dirty="0"/>
              <a:t>Latent space</a:t>
            </a:r>
            <a:r>
              <a:rPr lang="zh-CN" altLang="en-US" dirty="0"/>
              <a:t>，而不是网络一个一个记忆得到的，那么做数据生成的效果就会更好。这也就是</a:t>
            </a:r>
            <a:r>
              <a:rPr lang="en-US" altLang="zh-CN" dirty="0"/>
              <a:t>VAE</a:t>
            </a:r>
          </a:p>
          <a:p>
            <a:r>
              <a:rPr lang="en-US" altLang="zh-CN" dirty="0"/>
              <a:t>VAE</a:t>
            </a:r>
            <a:r>
              <a:rPr lang="zh-CN" altLang="en-US" dirty="0"/>
              <a:t>：适合于数据生成</a:t>
            </a:r>
            <a:endParaRPr lang="en-US" altLang="zh-CN" dirty="0"/>
          </a:p>
          <a:p>
            <a:r>
              <a:rPr lang="zh-CN" altLang="en-US" dirty="0"/>
              <a:t>重参数：引入另外一个</a:t>
            </a:r>
            <a:r>
              <a:rPr lang="en-US" altLang="zh-CN" dirty="0"/>
              <a:t>N(0,1)</a:t>
            </a:r>
            <a:r>
              <a:rPr lang="zh-CN" altLang="en-US" dirty="0"/>
              <a:t>的分布，从这个分布里面</a:t>
            </a:r>
            <a:r>
              <a:rPr lang="en-US" altLang="zh-CN" dirty="0"/>
              <a:t>sample.</a:t>
            </a:r>
          </a:p>
          <a:p>
            <a:r>
              <a:rPr lang="en-US" altLang="zh-CN" dirty="0"/>
              <a:t>C-VAE</a:t>
            </a:r>
            <a:r>
              <a:rPr lang="zh-CN" altLang="en-US" dirty="0"/>
              <a:t>：标签知道数据生成</a:t>
            </a:r>
            <a:endParaRPr lang="en-US" altLang="zh-CN" dirty="0"/>
          </a:p>
          <a:p>
            <a:r>
              <a:rPr lang="zh-CN" altLang="en-US" dirty="0"/>
              <a:t>目标函数是最大化最后</a:t>
            </a:r>
            <a:r>
              <a:rPr lang="en-US" altLang="zh-CN" dirty="0"/>
              <a:t>output</a:t>
            </a:r>
            <a:r>
              <a:rPr lang="zh-CN" altLang="en-US" dirty="0"/>
              <a:t>的似然函数，比如说在图片复原的任务中就是让</a:t>
            </a:r>
            <a:r>
              <a:rPr lang="en-US" altLang="zh-CN" dirty="0"/>
              <a:t>reconstruction loss</a:t>
            </a:r>
            <a:r>
              <a:rPr lang="zh-CN" altLang="en-US" dirty="0"/>
              <a:t>尽可能小；还有就是一般要使得潜空间的分布尽可能是接近于一个确定的正态分布，比如说</a:t>
            </a:r>
            <a:r>
              <a:rPr lang="en-US" altLang="zh-CN" dirty="0"/>
              <a:t>N(0,1)</a:t>
            </a:r>
            <a:r>
              <a:rPr lang="zh-CN" altLang="en-US" dirty="0"/>
              <a:t>。这两项合在一起就是</a:t>
            </a:r>
            <a:r>
              <a:rPr lang="en-US" altLang="zh-CN" dirty="0"/>
              <a:t>ELBO</a:t>
            </a:r>
            <a:r>
              <a:rPr lang="zh-CN" altLang="en-US" dirty="0"/>
              <a:t>，这个有比较复杂的数学推导，我在这里就不深入了。这个正则项其实就可以理解成防止学出来的潜空间坍缩，</a:t>
            </a:r>
            <a:r>
              <a:rPr lang="en-US" altLang="zh-CN" dirty="0"/>
              <a:t>σ</a:t>
            </a:r>
            <a:r>
              <a:rPr lang="zh-CN" altLang="en-US" dirty="0"/>
              <a:t>变成</a:t>
            </a:r>
            <a:r>
              <a:rPr lang="en-US" altLang="zh-CN" dirty="0"/>
              <a:t>0</a:t>
            </a:r>
            <a:r>
              <a:rPr lang="zh-CN" altLang="en-US" dirty="0"/>
              <a:t>，这样就又变成</a:t>
            </a:r>
            <a:r>
              <a:rPr lang="en-US" altLang="zh-CN" dirty="0"/>
              <a:t>AE</a:t>
            </a:r>
            <a:r>
              <a:rPr lang="zh-CN" altLang="en-US" dirty="0"/>
              <a:t>的形式</a:t>
            </a:r>
            <a:endParaRPr lang="en-US" altLang="zh-CN" dirty="0"/>
          </a:p>
        </p:txBody>
      </p:sp>
      <p:sp>
        <p:nvSpPr>
          <p:cNvPr id="4" name="灯片编号占位符 3"/>
          <p:cNvSpPr>
            <a:spLocks noGrp="1"/>
          </p:cNvSpPr>
          <p:nvPr>
            <p:ph type="sldNum" sz="quarter" idx="5"/>
          </p:nvPr>
        </p:nvSpPr>
        <p:spPr/>
        <p:txBody>
          <a:bodyPr/>
          <a:lstStyle/>
          <a:p>
            <a:fld id="{0AD32D19-AF97-364B-A7AE-EF4EC65A12D4}" type="slidenum">
              <a:rPr kumimoji="1" lang="zh-CN" altLang="en-US" smtClean="0"/>
              <a:t>9</a:t>
            </a:fld>
            <a:endParaRPr kumimoji="1" lang="zh-CN" altLang="en-US"/>
          </a:p>
        </p:txBody>
      </p:sp>
    </p:spTree>
    <p:extLst>
      <p:ext uri="{BB962C8B-B14F-4D97-AF65-F5344CB8AC3E}">
        <p14:creationId xmlns:p14="http://schemas.microsoft.com/office/powerpoint/2010/main" val="419942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6629" y="1294796"/>
            <a:ext cx="8743496" cy="2421464"/>
          </a:xfrm>
        </p:spPr>
        <p:txBody>
          <a:bodyPr anchor="b">
            <a:normAutofit/>
          </a:bodyPr>
          <a:lstStyle>
            <a:lvl1pPr algn="r">
              <a:defRPr sz="5400">
                <a:effectLst/>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2416629" y="3935186"/>
            <a:ext cx="8743496" cy="1186542"/>
          </a:xfrm>
        </p:spPr>
        <p:txBody>
          <a:bodyPr anchor="t">
            <a:normAutofit/>
          </a:bodyPr>
          <a:lstStyle>
            <a:lvl1pPr marL="0" indent="0" algn="r">
              <a:buNone/>
              <a:defRPr sz="24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cstate="email"/>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BEBA8EAE-BF5A-486C-A8C5-ECC9F3942E4B}">
                <a14:imgProps xmlns:a14="http://schemas.microsoft.com/office/drawing/2010/main">
                  <a14:imgLayer r:embed="rId3">
                    <a14:imgEffect>
                      <a14:colorTemperature colorTemp="5000"/>
                    </a14:imgEffect>
                    <a14:imgEffect>
                      <a14:saturation sat="80000"/>
                    </a14:imgEffect>
                  </a14:imgLayer>
                </a14:imgProps>
              </a:ext>
            </a:extLst>
          </a:blip>
          <a:stretch>
            <a:fillRect/>
          </a:stretch>
        </p:blipFill>
        <p:spPr>
          <a:xfrm>
            <a:off x="-3175" y="0"/>
            <a:ext cx="12192000" cy="1143000"/>
          </a:xfrm>
          <a:prstGeom prst="rect">
            <a:avLst/>
          </a:prstGeom>
        </p:spPr>
      </p:pic>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000"/>
                    </a14:imgEffect>
                    <a14:imgEffect>
                      <a14:saturation sat="80000"/>
                    </a14:imgEffect>
                  </a14:imgLayer>
                </a14:imgProps>
              </a:ext>
            </a:extLst>
          </a:blip>
          <a:srcRect r="38196"/>
          <a:stretch>
            <a:fillRect/>
          </a:stretch>
        </p:blipFill>
        <p:spPr>
          <a:xfrm>
            <a:off x="0" y="0"/>
            <a:ext cx="7535119" cy="1143000"/>
          </a:xfrm>
          <a:prstGeom prst="rect">
            <a:avLst/>
          </a:prstGeom>
          <a:gradFill>
            <a:gsLst>
              <a:gs pos="20000">
                <a:schemeClr val="tx1">
                  <a:alpha val="90000"/>
                </a:schemeClr>
              </a:gs>
              <a:gs pos="100000">
                <a:schemeClr val="tx1">
                  <a:lumMod val="95000"/>
                  <a:alpha val="95000"/>
                </a:schemeClr>
              </a:gs>
            </a:gsLst>
            <a:lin ang="5400000" scaled="1"/>
          </a:gradFill>
        </p:spPr>
      </p:pic>
      <p:sp>
        <p:nvSpPr>
          <p:cNvPr id="7" name="矩形 6"/>
          <p:cNvSpPr/>
          <p:nvPr/>
        </p:nvSpPr>
        <p:spPr>
          <a:xfrm>
            <a:off x="0" y="1143000"/>
            <a:ext cx="12192000" cy="5715001"/>
          </a:xfrm>
          <a:prstGeom prst="rect">
            <a:avLst/>
          </a:prstGeom>
          <a:gradFill>
            <a:gsLst>
              <a:gs pos="0">
                <a:schemeClr val="tx1">
                  <a:alpha val="90000"/>
                </a:schemeClr>
              </a:gs>
              <a:gs pos="100000">
                <a:schemeClr val="tx1">
                  <a:lumMod val="95000"/>
                  <a:alpha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dirty="0">
              <a:ea typeface="微软雅黑" panose="020B0503020204020204" pitchFamily="34" charset="-122"/>
            </a:endParaRPr>
          </a:p>
        </p:txBody>
      </p:sp>
      <p:sp>
        <p:nvSpPr>
          <p:cNvPr id="3" name="Date Placeholder 2"/>
          <p:cNvSpPr>
            <a:spLocks noGrp="1"/>
          </p:cNvSpPr>
          <p:nvPr>
            <p:ph type="dt" sz="half" idx="10"/>
          </p:nvPr>
        </p:nvSpPr>
        <p:spPr/>
        <p:txBody>
          <a:bodyPr/>
          <a:lstStyle/>
          <a:p>
            <a:fld id="{B61BEF0D-F0BB-DE4B-95CE-6DB70DBA9567}" type="datetimeFigureOut">
              <a:rPr lang="en-US" smtClean="0"/>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1" name="文本框 10"/>
          <p:cNvSpPr txBox="1"/>
          <p:nvPr userDrawn="1"/>
        </p:nvSpPr>
        <p:spPr>
          <a:xfrm>
            <a:off x="10857053" y="0"/>
            <a:ext cx="1334947" cy="1152000"/>
          </a:xfrm>
          <a:prstGeom prst="rect">
            <a:avLst/>
          </a:prstGeom>
          <a:solidFill>
            <a:schemeClr val="tx1"/>
          </a:solidFill>
        </p:spPr>
        <p:txBody>
          <a:bodyPr wrap="square" rtlCol="0">
            <a:spAutoFit/>
          </a:bodyPr>
          <a:lstStyle/>
          <a:p>
            <a:endParaRPr lang="zh-CN" altLang="en-US" dirty="0"/>
          </a:p>
        </p:txBody>
      </p:sp>
      <p:sp>
        <p:nvSpPr>
          <p:cNvPr id="14" name="文本框 13"/>
          <p:cNvSpPr txBox="1"/>
          <p:nvPr userDrawn="1"/>
        </p:nvSpPr>
        <p:spPr>
          <a:xfrm>
            <a:off x="0" y="0"/>
            <a:ext cx="8926720" cy="1152000"/>
          </a:xfrm>
          <a:prstGeom prst="rect">
            <a:avLst/>
          </a:prstGeom>
          <a:solidFill>
            <a:srgbClr val="660975"/>
          </a:solidFill>
        </p:spPr>
        <p:txBody>
          <a:bodyPr wrap="square" rtlCol="0">
            <a:spAutoFit/>
          </a:bodyPr>
          <a:lstStyle/>
          <a:p>
            <a:endParaRPr lang="zh-CN" altLang="en-US" dirty="0"/>
          </a:p>
        </p:txBody>
      </p:sp>
      <p:pic>
        <p:nvPicPr>
          <p:cNvPr id="5" name="图片 4"/>
          <p:cNvPicPr>
            <a:picLocks noChangeAspect="1"/>
          </p:cNvPicPr>
          <p:nvPr userDrawn="1"/>
        </p:nvPicPr>
        <p:blipFill>
          <a:blip r:embed="rId2"/>
          <a:stretch>
            <a:fillRect/>
          </a:stretch>
        </p:blipFill>
        <p:spPr>
          <a:xfrm>
            <a:off x="9118818" y="92681"/>
            <a:ext cx="1017665" cy="1017665"/>
          </a:xfrm>
          <a:prstGeom prst="rect">
            <a:avLst/>
          </a:prstGeom>
        </p:spPr>
      </p:pic>
      <p:pic>
        <p:nvPicPr>
          <p:cNvPr id="7" name="图片 6"/>
          <p:cNvPicPr>
            <a:picLocks noChangeAspect="1"/>
          </p:cNvPicPr>
          <p:nvPr userDrawn="1"/>
        </p:nvPicPr>
        <p:blipFill>
          <a:blip r:embed="rId3"/>
          <a:stretch>
            <a:fillRect/>
          </a:stretch>
        </p:blipFill>
        <p:spPr>
          <a:xfrm>
            <a:off x="10328581" y="154287"/>
            <a:ext cx="1580391" cy="88697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文本框 2"/>
          <p:cNvSpPr txBox="1"/>
          <p:nvPr userDrawn="1"/>
        </p:nvSpPr>
        <p:spPr>
          <a:xfrm>
            <a:off x="-14514" y="4811486"/>
            <a:ext cx="12206515" cy="2046514"/>
          </a:xfrm>
          <a:prstGeom prst="rect">
            <a:avLst/>
          </a:prstGeom>
          <a:solidFill>
            <a:srgbClr val="660975"/>
          </a:solidFill>
        </p:spPr>
        <p:txBody>
          <a:bodyPr wrap="square" rtlCol="0">
            <a:spAutoFit/>
          </a:bodyPr>
          <a:lstStyle/>
          <a:p>
            <a:endParaRPr lang="zh-CN" alt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079" y="5218014"/>
            <a:ext cx="1643784" cy="1442465"/>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02584" y="5212789"/>
            <a:ext cx="1658180" cy="1474377"/>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0" y="5224243"/>
            <a:ext cx="1635341" cy="1426283"/>
          </a:xfrm>
          <a:prstGeom prst="rect">
            <a:avLst/>
          </a:prstGeom>
        </p:spPr>
      </p:pic>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04692" y="5219435"/>
            <a:ext cx="1645012" cy="1461346"/>
          </a:xfrm>
          <a:prstGeom prst="rect">
            <a:avLst/>
          </a:prstGeom>
        </p:spPr>
      </p:pic>
      <p:sp>
        <p:nvSpPr>
          <p:cNvPr id="13" name="文本框 12"/>
          <p:cNvSpPr txBox="1"/>
          <p:nvPr userDrawn="1"/>
        </p:nvSpPr>
        <p:spPr>
          <a:xfrm>
            <a:off x="5633357" y="2971800"/>
            <a:ext cx="914400" cy="914400"/>
          </a:xfrm>
          <a:prstGeom prst="rect">
            <a:avLst/>
          </a:prstGeom>
          <a:noFill/>
        </p:spPr>
        <p:txBody>
          <a:bodyPr wrap="square" rtlCol="0">
            <a:spAutoFit/>
          </a:bodyPr>
          <a:lstStyle/>
          <a:p>
            <a:endParaRPr lang="zh-CN" altLang="en-US" dirty="0"/>
          </a:p>
        </p:txBody>
      </p:sp>
      <p:pic>
        <p:nvPicPr>
          <p:cNvPr id="15" name="图片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82065" y="5182145"/>
            <a:ext cx="1652967" cy="1484701"/>
          </a:xfrm>
          <a:prstGeom prst="rect">
            <a:avLst/>
          </a:prstGeom>
        </p:spPr>
      </p:pic>
      <p:sp>
        <p:nvSpPr>
          <p:cNvPr id="21" name="文本框 20"/>
          <p:cNvSpPr txBox="1"/>
          <p:nvPr userDrawn="1"/>
        </p:nvSpPr>
        <p:spPr>
          <a:xfrm>
            <a:off x="-14514" y="0"/>
            <a:ext cx="12192000" cy="4811486"/>
          </a:xfrm>
          <a:prstGeom prst="rect">
            <a:avLst/>
          </a:prstGeom>
          <a:solidFill>
            <a:srgbClr val="FCFCFC">
              <a:alpha val="45000"/>
            </a:srgbClr>
          </a:solidFill>
        </p:spPr>
        <p:txBody>
          <a:bodyPr wrap="square" rtlCol="0">
            <a:spAutoFit/>
          </a:bodyPr>
          <a:lstStyle/>
          <a:p>
            <a:endParaRPr lang="zh-CN" altLang="en-US" dirty="0"/>
          </a:p>
        </p:txBody>
      </p:sp>
      <p:sp>
        <p:nvSpPr>
          <p:cNvPr id="25" name="文本框 24"/>
          <p:cNvSpPr txBox="1"/>
          <p:nvPr userDrawn="1"/>
        </p:nvSpPr>
        <p:spPr>
          <a:xfrm>
            <a:off x="5633357" y="2971800"/>
            <a:ext cx="914400" cy="914400"/>
          </a:xfrm>
          <a:prstGeom prst="rect">
            <a:avLst/>
          </a:prstGeom>
          <a:noFill/>
        </p:spPr>
        <p:txBody>
          <a:bodyPr wrap="square" rtlCol="0">
            <a:spAutoFit/>
          </a:bodyPr>
          <a:lstStyle/>
          <a:p>
            <a:endParaRPr lang="zh-CN" altLang="en-US" dirty="0"/>
          </a:p>
        </p:txBody>
      </p:sp>
      <p:pic>
        <p:nvPicPr>
          <p:cNvPr id="2" name="图片 1"/>
          <p:cNvPicPr>
            <a:picLocks noChangeAspect="1"/>
          </p:cNvPicPr>
          <p:nvPr userDrawn="1"/>
        </p:nvPicPr>
        <p:blipFill>
          <a:blip r:embed="rId7"/>
          <a:stretch>
            <a:fillRect/>
          </a:stretch>
        </p:blipFill>
        <p:spPr>
          <a:xfrm>
            <a:off x="4539562" y="497546"/>
            <a:ext cx="2764542" cy="92354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fld id="{B61BEF0D-F0BB-DE4B-95CE-6DB70DBA9567}" type="datetimeFigureOut">
              <a:rPr lang="en-US" smtClean="0"/>
              <a:t>5/19/2022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bg1">
              <a:lumMod val="85000"/>
              <a:lumOff val="15000"/>
            </a:schemeClr>
          </a:solidFill>
          <a:effectLst/>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42.png"/><Relationship Id="rId3" Type="http://schemas.openxmlformats.org/officeDocument/2006/relationships/image" Target="../media/image14.png"/><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11" Type="http://schemas.openxmlformats.org/officeDocument/2006/relationships/image" Target="../media/image40.png"/><Relationship Id="rId10" Type="http://schemas.openxmlformats.org/officeDocument/2006/relationships/customXml" Target="../ink/ink3.xml"/><Relationship Id="rId4" Type="http://schemas.openxmlformats.org/officeDocument/2006/relationships/customXml" Target="../ink/ink1.xml"/><Relationship Id="rId9" Type="http://schemas.openxmlformats.org/officeDocument/2006/relationships/customXml" Target="../ink/ink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4.png"/><Relationship Id="rId7" Type="http://schemas.openxmlformats.org/officeDocument/2006/relationships/customXml" Target="../ink/ink6.xml"/><Relationship Id="rId12"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46.png"/><Relationship Id="rId5" Type="http://schemas.openxmlformats.org/officeDocument/2006/relationships/image" Target="../media/image380.png"/><Relationship Id="rId10" Type="http://schemas.openxmlformats.org/officeDocument/2006/relationships/image" Target="../media/image45.png"/><Relationship Id="rId4" Type="http://schemas.openxmlformats.org/officeDocument/2006/relationships/customXml" Target="../ink/ink4.xml"/><Relationship Id="rId9" Type="http://schemas.openxmlformats.org/officeDocument/2006/relationships/image" Target="../media/image44.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customXml" Target="../ink/ink9.xml"/><Relationship Id="rId12"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320.png"/><Relationship Id="rId10" Type="http://schemas.openxmlformats.org/officeDocument/2006/relationships/image" Target="../media/image52.png"/><Relationship Id="rId4" Type="http://schemas.openxmlformats.org/officeDocument/2006/relationships/customXml" Target="../ink/ink7.xml"/><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customXml" Target="../ink/ink1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ustomXml" Target="../ink/ink11.xml"/><Relationship Id="rId5" Type="http://schemas.openxmlformats.org/officeDocument/2006/relationships/image" Target="../media/image56.png"/><Relationship Id="rId4" Type="http://schemas.openxmlformats.org/officeDocument/2006/relationships/customXml" Target="../ink/ink10.xml"/><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ustomXml" Target="../ink/ink14.xml"/><Relationship Id="rId5" Type="http://schemas.openxmlformats.org/officeDocument/2006/relationships/image" Target="../media/image56.png"/><Relationship Id="rId4" Type="http://schemas.openxmlformats.org/officeDocument/2006/relationships/customXml" Target="../ink/ink13.xml"/><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4.png"/><Relationship Id="rId7" Type="http://schemas.openxmlformats.org/officeDocument/2006/relationships/customXml" Target="../ink/ink18.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17.xml"/><Relationship Id="rId5" Type="http://schemas.openxmlformats.org/officeDocument/2006/relationships/image" Target="../media/image56.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4.png"/><Relationship Id="rId7" Type="http://schemas.openxmlformats.org/officeDocument/2006/relationships/customXml" Target="../ink/ink2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20.xml"/><Relationship Id="rId5" Type="http://schemas.openxmlformats.org/officeDocument/2006/relationships/image" Target="../media/image56.png"/><Relationship Id="rId4" Type="http://schemas.openxmlformats.org/officeDocument/2006/relationships/customXml" Target="../ink/ink1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4.png"/><Relationship Id="rId7" Type="http://schemas.openxmlformats.org/officeDocument/2006/relationships/customXml" Target="../ink/ink24.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63.png"/><Relationship Id="rId4" Type="http://schemas.openxmlformats.org/officeDocument/2006/relationships/customXml" Target="../ink/ink2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E9464B-9C44-EB91-D301-270F9BD812DD}"/>
              </a:ext>
            </a:extLst>
          </p:cNvPr>
          <p:cNvPicPr>
            <a:picLocks noChangeAspect="1"/>
          </p:cNvPicPr>
          <p:nvPr/>
        </p:nvPicPr>
        <p:blipFill>
          <a:blip r:embed="rId3"/>
          <a:stretch>
            <a:fillRect/>
          </a:stretch>
        </p:blipFill>
        <p:spPr>
          <a:xfrm>
            <a:off x="908985" y="391620"/>
            <a:ext cx="10374030" cy="2175311"/>
          </a:xfrm>
          <a:prstGeom prst="rect">
            <a:avLst/>
          </a:prstGeom>
        </p:spPr>
      </p:pic>
      <p:sp>
        <p:nvSpPr>
          <p:cNvPr id="8" name="文本框 7">
            <a:extLst>
              <a:ext uri="{FF2B5EF4-FFF2-40B4-BE49-F238E27FC236}">
                <a16:creationId xmlns:a16="http://schemas.microsoft.com/office/drawing/2014/main" id="{B8D0CAF2-3E0C-0853-38D7-249097FC190E}"/>
              </a:ext>
            </a:extLst>
          </p:cNvPr>
          <p:cNvSpPr txBox="1"/>
          <p:nvPr/>
        </p:nvSpPr>
        <p:spPr>
          <a:xfrm>
            <a:off x="3800462" y="2623593"/>
            <a:ext cx="4004301" cy="646331"/>
          </a:xfrm>
          <a:prstGeom prst="rect">
            <a:avLst/>
          </a:prstGeom>
          <a:noFill/>
        </p:spPr>
        <p:txBody>
          <a:bodyPr wrap="none" rtlCol="0">
            <a:spAutoFit/>
          </a:bodyPr>
          <a:lstStyle/>
          <a:p>
            <a:r>
              <a:rPr lang="en-US" altLang="zh-CN" dirty="0">
                <a:solidFill>
                  <a:schemeClr val="bg1"/>
                </a:solidFill>
              </a:rPr>
              <a:t>                          CVPR 2022</a:t>
            </a:r>
          </a:p>
          <a:p>
            <a:r>
              <a:rPr lang="en-US" altLang="zh-CN" dirty="0">
                <a:solidFill>
                  <a:schemeClr val="bg1"/>
                </a:solidFill>
              </a:rPr>
              <a:t>https://stevenlsw.github.io/hoi-forecast/</a:t>
            </a:r>
            <a:endParaRPr lang="zh-CN" altLang="en-US" dirty="0">
              <a:solidFill>
                <a:schemeClr val="bg1"/>
              </a:solidFill>
            </a:endParaRPr>
          </a:p>
        </p:txBody>
      </p:sp>
      <p:pic>
        <p:nvPicPr>
          <p:cNvPr id="12" name="图片 11">
            <a:extLst>
              <a:ext uri="{FF2B5EF4-FFF2-40B4-BE49-F238E27FC236}">
                <a16:creationId xmlns:a16="http://schemas.microsoft.com/office/drawing/2014/main" id="{8F4BE77E-1E72-A3D8-1780-2BA3D9F86AF8}"/>
              </a:ext>
            </a:extLst>
          </p:cNvPr>
          <p:cNvPicPr>
            <a:picLocks noChangeAspect="1"/>
          </p:cNvPicPr>
          <p:nvPr/>
        </p:nvPicPr>
        <p:blipFill>
          <a:blip r:embed="rId4"/>
          <a:stretch>
            <a:fillRect/>
          </a:stretch>
        </p:blipFill>
        <p:spPr>
          <a:xfrm>
            <a:off x="2939131" y="3429000"/>
            <a:ext cx="5726964" cy="3263827"/>
          </a:xfrm>
          <a:prstGeom prst="rect">
            <a:avLst/>
          </a:prstGeom>
        </p:spPr>
      </p:pic>
    </p:spTree>
    <p:extLst>
      <p:ext uri="{BB962C8B-B14F-4D97-AF65-F5344CB8AC3E}">
        <p14:creationId xmlns:p14="http://schemas.microsoft.com/office/powerpoint/2010/main" val="442290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pic>
        <p:nvPicPr>
          <p:cNvPr id="3" name="图片 2">
            <a:extLst>
              <a:ext uri="{FF2B5EF4-FFF2-40B4-BE49-F238E27FC236}">
                <a16:creationId xmlns:a16="http://schemas.microsoft.com/office/drawing/2014/main" id="{DA4EDBA6-588D-F5D0-0936-3682526C27BA}"/>
              </a:ext>
            </a:extLst>
          </p:cNvPr>
          <p:cNvPicPr>
            <a:picLocks noChangeAspect="1"/>
          </p:cNvPicPr>
          <p:nvPr/>
        </p:nvPicPr>
        <p:blipFill>
          <a:blip r:embed="rId4"/>
          <a:stretch>
            <a:fillRect/>
          </a:stretch>
        </p:blipFill>
        <p:spPr>
          <a:xfrm>
            <a:off x="707934" y="1776811"/>
            <a:ext cx="7531487" cy="2419474"/>
          </a:xfrm>
          <a:prstGeom prst="rect">
            <a:avLst/>
          </a:prstGeom>
        </p:spPr>
      </p:pic>
    </p:spTree>
    <p:extLst>
      <p:ext uri="{BB962C8B-B14F-4D97-AF65-F5344CB8AC3E}">
        <p14:creationId xmlns:p14="http://schemas.microsoft.com/office/powerpoint/2010/main" val="1844811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pic>
        <p:nvPicPr>
          <p:cNvPr id="4" name="图片 3">
            <a:extLst>
              <a:ext uri="{FF2B5EF4-FFF2-40B4-BE49-F238E27FC236}">
                <a16:creationId xmlns:a16="http://schemas.microsoft.com/office/drawing/2014/main" id="{442AF985-3DCF-C162-F4ED-44149E0D1859}"/>
              </a:ext>
            </a:extLst>
          </p:cNvPr>
          <p:cNvPicPr>
            <a:picLocks noChangeAspect="1"/>
          </p:cNvPicPr>
          <p:nvPr/>
        </p:nvPicPr>
        <p:blipFill>
          <a:blip r:embed="rId4"/>
          <a:stretch>
            <a:fillRect/>
          </a:stretch>
        </p:blipFill>
        <p:spPr>
          <a:xfrm>
            <a:off x="926037" y="1259212"/>
            <a:ext cx="9474687" cy="5283472"/>
          </a:xfrm>
          <a:prstGeom prst="rect">
            <a:avLst/>
          </a:prstGeom>
        </p:spPr>
      </p:pic>
    </p:spTree>
    <p:extLst>
      <p:ext uri="{BB962C8B-B14F-4D97-AF65-F5344CB8AC3E}">
        <p14:creationId xmlns:p14="http://schemas.microsoft.com/office/powerpoint/2010/main" val="94748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pic>
        <p:nvPicPr>
          <p:cNvPr id="3" name="图片 2">
            <a:extLst>
              <a:ext uri="{FF2B5EF4-FFF2-40B4-BE49-F238E27FC236}">
                <a16:creationId xmlns:a16="http://schemas.microsoft.com/office/drawing/2014/main" id="{ECF780C7-A4D0-B0AC-776A-18077F36370C}"/>
              </a:ext>
            </a:extLst>
          </p:cNvPr>
          <p:cNvPicPr>
            <a:picLocks noChangeAspect="1"/>
          </p:cNvPicPr>
          <p:nvPr/>
        </p:nvPicPr>
        <p:blipFill>
          <a:blip r:embed="rId4"/>
          <a:stretch>
            <a:fillRect/>
          </a:stretch>
        </p:blipFill>
        <p:spPr>
          <a:xfrm>
            <a:off x="560067" y="1251066"/>
            <a:ext cx="10540552" cy="5484243"/>
          </a:xfrm>
          <a:prstGeom prst="rect">
            <a:avLst/>
          </a:prstGeom>
        </p:spPr>
      </p:pic>
      <p:sp>
        <p:nvSpPr>
          <p:cNvPr id="5" name="文本框 4">
            <a:extLst>
              <a:ext uri="{FF2B5EF4-FFF2-40B4-BE49-F238E27FC236}">
                <a16:creationId xmlns:a16="http://schemas.microsoft.com/office/drawing/2014/main" id="{C9866011-A692-70E0-32D6-AB077D4980AC}"/>
              </a:ext>
            </a:extLst>
          </p:cNvPr>
          <p:cNvSpPr txBox="1"/>
          <p:nvPr/>
        </p:nvSpPr>
        <p:spPr>
          <a:xfrm>
            <a:off x="3903406" y="2381553"/>
            <a:ext cx="5353453" cy="369332"/>
          </a:xfrm>
          <a:prstGeom prst="rect">
            <a:avLst/>
          </a:prstGeom>
          <a:noFill/>
        </p:spPr>
        <p:txBody>
          <a:bodyPr wrap="none" rtlCol="0">
            <a:spAutoFit/>
          </a:bodyPr>
          <a:lstStyle/>
          <a:p>
            <a:r>
              <a:rPr lang="en-US" altLang="zh-CN" dirty="0">
                <a:solidFill>
                  <a:schemeClr val="bg1"/>
                </a:solidFill>
              </a:rPr>
              <a:t>N blocks, each block has a self-attention module and a </a:t>
            </a:r>
            <a:endParaRPr lang="zh-CN" altLang="en-US" dirty="0">
              <a:solidFill>
                <a:schemeClr val="bg1"/>
              </a:solidFill>
            </a:endParaRPr>
          </a:p>
        </p:txBody>
      </p:sp>
      <p:sp>
        <p:nvSpPr>
          <p:cNvPr id="6" name="文本框 5">
            <a:extLst>
              <a:ext uri="{FF2B5EF4-FFF2-40B4-BE49-F238E27FC236}">
                <a16:creationId xmlns:a16="http://schemas.microsoft.com/office/drawing/2014/main" id="{B6189C9C-5EB2-D122-30F5-E918373A98EE}"/>
              </a:ext>
            </a:extLst>
          </p:cNvPr>
          <p:cNvSpPr txBox="1"/>
          <p:nvPr/>
        </p:nvSpPr>
        <p:spPr>
          <a:xfrm>
            <a:off x="5171768" y="2688500"/>
            <a:ext cx="4272836" cy="369332"/>
          </a:xfrm>
          <a:prstGeom prst="rect">
            <a:avLst/>
          </a:prstGeom>
          <a:noFill/>
        </p:spPr>
        <p:txBody>
          <a:bodyPr wrap="none" rtlCol="0">
            <a:spAutoFit/>
          </a:bodyPr>
          <a:lstStyle/>
          <a:p>
            <a:r>
              <a:rPr lang="en-US" altLang="zh-CN" dirty="0">
                <a:solidFill>
                  <a:schemeClr val="bg1"/>
                </a:solidFill>
              </a:rPr>
              <a:t>feed-forward module(same as Transformer)</a:t>
            </a:r>
            <a:endParaRPr lang="zh-CN" altLang="en-US" dirty="0">
              <a:solidFill>
                <a:schemeClr val="bg1"/>
              </a:solidFill>
            </a:endParaRPr>
          </a:p>
        </p:txBody>
      </p:sp>
    </p:spTree>
    <p:extLst>
      <p:ext uri="{BB962C8B-B14F-4D97-AF65-F5344CB8AC3E}">
        <p14:creationId xmlns:p14="http://schemas.microsoft.com/office/powerpoint/2010/main" val="212461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8"/>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8"/>
              <a:stretch>
                <a:fillRect/>
              </a:stretch>
            </p:blipFill>
            <p:spPr>
              <a:xfrm>
                <a:off x="908613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8"/>
              <a:stretch>
                <a:fillRect/>
              </a:stretch>
            </p:blipFill>
            <p:spPr>
              <a:xfrm>
                <a:off x="7768177" y="3275125"/>
                <a:ext cx="18000" cy="18000"/>
              </a:xfrm>
              <a:prstGeom prst="rect">
                <a:avLst/>
              </a:prstGeom>
            </p:spPr>
          </p:pic>
        </mc:Fallback>
      </mc:AlternateContent>
      <p:pic>
        <p:nvPicPr>
          <p:cNvPr id="3" name="图片 2">
            <a:extLst>
              <a:ext uri="{FF2B5EF4-FFF2-40B4-BE49-F238E27FC236}">
                <a16:creationId xmlns:a16="http://schemas.microsoft.com/office/drawing/2014/main" id="{48491938-E16D-258C-7903-6E62C091AC6F}"/>
              </a:ext>
            </a:extLst>
          </p:cNvPr>
          <p:cNvPicPr>
            <a:picLocks noChangeAspect="1"/>
          </p:cNvPicPr>
          <p:nvPr/>
        </p:nvPicPr>
        <p:blipFill>
          <a:blip r:embed="rId11"/>
          <a:stretch>
            <a:fillRect/>
          </a:stretch>
        </p:blipFill>
        <p:spPr>
          <a:xfrm>
            <a:off x="1340638" y="1268564"/>
            <a:ext cx="9692233" cy="5445676"/>
          </a:xfrm>
          <a:prstGeom prst="rect">
            <a:avLst/>
          </a:prstGeom>
        </p:spPr>
      </p:pic>
      <p:sp>
        <p:nvSpPr>
          <p:cNvPr id="15" name="文本框 14">
            <a:extLst>
              <a:ext uri="{FF2B5EF4-FFF2-40B4-BE49-F238E27FC236}">
                <a16:creationId xmlns:a16="http://schemas.microsoft.com/office/drawing/2014/main" id="{89C9A2B7-04D0-BD3F-1080-3E85EDBC68C6}"/>
              </a:ext>
            </a:extLst>
          </p:cNvPr>
          <p:cNvSpPr txBox="1"/>
          <p:nvPr/>
        </p:nvSpPr>
        <p:spPr>
          <a:xfrm>
            <a:off x="6549608" y="2093059"/>
            <a:ext cx="2922382" cy="1200329"/>
          </a:xfrm>
          <a:prstGeom prst="rect">
            <a:avLst/>
          </a:prstGeom>
          <a:noFill/>
        </p:spPr>
        <p:txBody>
          <a:bodyPr wrap="square" rtlCol="0">
            <a:spAutoFit/>
          </a:bodyPr>
          <a:lstStyle/>
          <a:p>
            <a:r>
              <a:rPr lang="en-US" altLang="zh-CN" dirty="0">
                <a:solidFill>
                  <a:schemeClr val="bg1"/>
                </a:solidFill>
              </a:rPr>
              <a:t>N blocks, each block has a cross-attention module and a </a:t>
            </a:r>
          </a:p>
          <a:p>
            <a:r>
              <a:rPr lang="en-US" altLang="zh-CN" dirty="0">
                <a:solidFill>
                  <a:schemeClr val="bg1"/>
                </a:solidFill>
              </a:rPr>
              <a:t>feed-forward module</a:t>
            </a:r>
          </a:p>
          <a:p>
            <a:r>
              <a:rPr lang="en-US" altLang="zh-CN" dirty="0">
                <a:solidFill>
                  <a:schemeClr val="bg1"/>
                </a:solidFill>
              </a:rPr>
              <a:t>(same as Transformer)</a:t>
            </a:r>
            <a:endParaRPr lang="zh-CN" altLang="en-US" dirty="0">
              <a:solidFill>
                <a:schemeClr val="bg1"/>
              </a:solidFill>
            </a:endParaRPr>
          </a:p>
        </p:txBody>
      </p:sp>
      <p:pic>
        <p:nvPicPr>
          <p:cNvPr id="4" name="图片 3">
            <a:extLst>
              <a:ext uri="{FF2B5EF4-FFF2-40B4-BE49-F238E27FC236}">
                <a16:creationId xmlns:a16="http://schemas.microsoft.com/office/drawing/2014/main" id="{F70F7B41-CE8D-09BC-9DBE-910D9990181D}"/>
              </a:ext>
            </a:extLst>
          </p:cNvPr>
          <p:cNvPicPr>
            <a:picLocks noChangeAspect="1"/>
          </p:cNvPicPr>
          <p:nvPr/>
        </p:nvPicPr>
        <p:blipFill>
          <a:blip r:embed="rId12"/>
          <a:stretch>
            <a:fillRect/>
          </a:stretch>
        </p:blipFill>
        <p:spPr>
          <a:xfrm>
            <a:off x="5422847" y="2451163"/>
            <a:ext cx="1038783" cy="265069"/>
          </a:xfrm>
          <a:prstGeom prst="rect">
            <a:avLst/>
          </a:prstGeom>
        </p:spPr>
      </p:pic>
      <p:pic>
        <p:nvPicPr>
          <p:cNvPr id="6" name="图片 5">
            <a:extLst>
              <a:ext uri="{FF2B5EF4-FFF2-40B4-BE49-F238E27FC236}">
                <a16:creationId xmlns:a16="http://schemas.microsoft.com/office/drawing/2014/main" id="{660A1F3A-31E5-BE59-6700-876CE0899BCD}"/>
              </a:ext>
            </a:extLst>
          </p:cNvPr>
          <p:cNvPicPr>
            <a:picLocks noChangeAspect="1"/>
          </p:cNvPicPr>
          <p:nvPr/>
        </p:nvPicPr>
        <p:blipFill>
          <a:blip r:embed="rId13"/>
          <a:stretch>
            <a:fillRect/>
          </a:stretch>
        </p:blipFill>
        <p:spPr>
          <a:xfrm>
            <a:off x="6170466" y="3564613"/>
            <a:ext cx="668387" cy="258240"/>
          </a:xfrm>
          <a:prstGeom prst="rect">
            <a:avLst/>
          </a:prstGeom>
        </p:spPr>
      </p:pic>
      <p:sp>
        <p:nvSpPr>
          <p:cNvPr id="16" name="文本框 15">
            <a:extLst>
              <a:ext uri="{FF2B5EF4-FFF2-40B4-BE49-F238E27FC236}">
                <a16:creationId xmlns:a16="http://schemas.microsoft.com/office/drawing/2014/main" id="{83DE7C50-F9FA-5077-BA3A-8C2244E43597}"/>
              </a:ext>
            </a:extLst>
          </p:cNvPr>
          <p:cNvSpPr txBox="1"/>
          <p:nvPr/>
        </p:nvSpPr>
        <p:spPr>
          <a:xfrm>
            <a:off x="6549608" y="3702124"/>
            <a:ext cx="3156004"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404786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5" name="图片 4">
            <a:extLst>
              <a:ext uri="{FF2B5EF4-FFF2-40B4-BE49-F238E27FC236}">
                <a16:creationId xmlns:a16="http://schemas.microsoft.com/office/drawing/2014/main" id="{EDBE6E30-7ADA-4E30-949B-9246ADC3015A}"/>
              </a:ext>
            </a:extLst>
          </p:cNvPr>
          <p:cNvPicPr>
            <a:picLocks noChangeAspect="1"/>
          </p:cNvPicPr>
          <p:nvPr/>
        </p:nvPicPr>
        <p:blipFill>
          <a:blip r:embed="rId8"/>
          <a:stretch>
            <a:fillRect/>
          </a:stretch>
        </p:blipFill>
        <p:spPr>
          <a:xfrm>
            <a:off x="49425" y="1336519"/>
            <a:ext cx="9490292" cy="5378082"/>
          </a:xfrm>
          <a:prstGeom prst="rect">
            <a:avLst/>
          </a:prstGeom>
        </p:spPr>
      </p:pic>
      <p:pic>
        <p:nvPicPr>
          <p:cNvPr id="10" name="图片 9">
            <a:extLst>
              <a:ext uri="{FF2B5EF4-FFF2-40B4-BE49-F238E27FC236}">
                <a16:creationId xmlns:a16="http://schemas.microsoft.com/office/drawing/2014/main" id="{08E81FD2-D810-603B-690D-7167524FD3BE}"/>
              </a:ext>
            </a:extLst>
          </p:cNvPr>
          <p:cNvPicPr>
            <a:picLocks noChangeAspect="1"/>
          </p:cNvPicPr>
          <p:nvPr/>
        </p:nvPicPr>
        <p:blipFill>
          <a:blip r:embed="rId9"/>
          <a:stretch>
            <a:fillRect/>
          </a:stretch>
        </p:blipFill>
        <p:spPr>
          <a:xfrm>
            <a:off x="1334527" y="3428999"/>
            <a:ext cx="254013" cy="254013"/>
          </a:xfrm>
          <a:prstGeom prst="rect">
            <a:avLst/>
          </a:prstGeom>
        </p:spPr>
      </p:pic>
      <p:pic>
        <p:nvPicPr>
          <p:cNvPr id="18" name="图片 17">
            <a:extLst>
              <a:ext uri="{FF2B5EF4-FFF2-40B4-BE49-F238E27FC236}">
                <a16:creationId xmlns:a16="http://schemas.microsoft.com/office/drawing/2014/main" id="{4AE11464-17DD-7B09-1535-723BBBC1484E}"/>
              </a:ext>
            </a:extLst>
          </p:cNvPr>
          <p:cNvPicPr>
            <a:picLocks noChangeAspect="1"/>
          </p:cNvPicPr>
          <p:nvPr/>
        </p:nvPicPr>
        <p:blipFill>
          <a:blip r:embed="rId10"/>
          <a:stretch>
            <a:fillRect/>
          </a:stretch>
        </p:blipFill>
        <p:spPr>
          <a:xfrm>
            <a:off x="3701011" y="3435349"/>
            <a:ext cx="273064" cy="247663"/>
          </a:xfrm>
          <a:prstGeom prst="rect">
            <a:avLst/>
          </a:prstGeom>
        </p:spPr>
      </p:pic>
      <p:pic>
        <p:nvPicPr>
          <p:cNvPr id="20" name="图片 19">
            <a:extLst>
              <a:ext uri="{FF2B5EF4-FFF2-40B4-BE49-F238E27FC236}">
                <a16:creationId xmlns:a16="http://schemas.microsoft.com/office/drawing/2014/main" id="{80B63751-3766-CF54-A0B4-65883DFC77D8}"/>
              </a:ext>
            </a:extLst>
          </p:cNvPr>
          <p:cNvPicPr>
            <a:picLocks noChangeAspect="1"/>
          </p:cNvPicPr>
          <p:nvPr/>
        </p:nvPicPr>
        <p:blipFill>
          <a:blip r:embed="rId11"/>
          <a:stretch>
            <a:fillRect/>
          </a:stretch>
        </p:blipFill>
        <p:spPr>
          <a:xfrm>
            <a:off x="4443803" y="2924437"/>
            <a:ext cx="400071" cy="215911"/>
          </a:xfrm>
          <a:prstGeom prst="rect">
            <a:avLst/>
          </a:prstGeom>
        </p:spPr>
      </p:pic>
      <p:pic>
        <p:nvPicPr>
          <p:cNvPr id="22" name="图片 21">
            <a:extLst>
              <a:ext uri="{FF2B5EF4-FFF2-40B4-BE49-F238E27FC236}">
                <a16:creationId xmlns:a16="http://schemas.microsoft.com/office/drawing/2014/main" id="{BD81BBE4-D6DF-C6D7-B1DC-453CF4AD4ED0}"/>
              </a:ext>
            </a:extLst>
          </p:cNvPr>
          <p:cNvPicPr>
            <a:picLocks noChangeAspect="1"/>
          </p:cNvPicPr>
          <p:nvPr/>
        </p:nvPicPr>
        <p:blipFill>
          <a:blip r:embed="rId12"/>
          <a:stretch>
            <a:fillRect/>
          </a:stretch>
        </p:blipFill>
        <p:spPr>
          <a:xfrm>
            <a:off x="5256986" y="2924436"/>
            <a:ext cx="400071" cy="215911"/>
          </a:xfrm>
          <a:prstGeom prst="rect">
            <a:avLst/>
          </a:prstGeom>
        </p:spPr>
      </p:pic>
      <p:pic>
        <p:nvPicPr>
          <p:cNvPr id="24" name="图片 23">
            <a:extLst>
              <a:ext uri="{FF2B5EF4-FFF2-40B4-BE49-F238E27FC236}">
                <a16:creationId xmlns:a16="http://schemas.microsoft.com/office/drawing/2014/main" id="{0AD5A710-C0BE-A890-1719-5F06AF8A5E2C}"/>
              </a:ext>
            </a:extLst>
          </p:cNvPr>
          <p:cNvPicPr>
            <a:picLocks noChangeAspect="1"/>
          </p:cNvPicPr>
          <p:nvPr/>
        </p:nvPicPr>
        <p:blipFill>
          <a:blip r:embed="rId13"/>
          <a:stretch>
            <a:fillRect/>
          </a:stretch>
        </p:blipFill>
        <p:spPr>
          <a:xfrm>
            <a:off x="6513589" y="2924437"/>
            <a:ext cx="400071" cy="215911"/>
          </a:xfrm>
          <a:prstGeom prst="rect">
            <a:avLst/>
          </a:prstGeom>
        </p:spPr>
      </p:pic>
      <p:pic>
        <p:nvPicPr>
          <p:cNvPr id="15" name="图片 14">
            <a:extLst>
              <a:ext uri="{FF2B5EF4-FFF2-40B4-BE49-F238E27FC236}">
                <a16:creationId xmlns:a16="http://schemas.microsoft.com/office/drawing/2014/main" id="{7B7C45BE-E67E-AF39-7511-203194C24567}"/>
              </a:ext>
            </a:extLst>
          </p:cNvPr>
          <p:cNvPicPr>
            <a:picLocks noChangeAspect="1"/>
          </p:cNvPicPr>
          <p:nvPr/>
        </p:nvPicPr>
        <p:blipFill>
          <a:blip r:embed="rId14"/>
          <a:stretch>
            <a:fillRect/>
          </a:stretch>
        </p:blipFill>
        <p:spPr>
          <a:xfrm>
            <a:off x="7392318" y="4781320"/>
            <a:ext cx="4545084" cy="1933281"/>
          </a:xfrm>
          <a:prstGeom prst="rect">
            <a:avLst/>
          </a:prstGeom>
        </p:spPr>
      </p:pic>
    </p:spTree>
    <p:extLst>
      <p:ext uri="{BB962C8B-B14F-4D97-AF65-F5344CB8AC3E}">
        <p14:creationId xmlns:p14="http://schemas.microsoft.com/office/powerpoint/2010/main" val="342772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2436103"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pipeline</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3" name="图片 2">
            <a:extLst>
              <a:ext uri="{FF2B5EF4-FFF2-40B4-BE49-F238E27FC236}">
                <a16:creationId xmlns:a16="http://schemas.microsoft.com/office/drawing/2014/main" id="{BEA22B04-421B-1F8D-6758-EA4A0022C34B}"/>
              </a:ext>
            </a:extLst>
          </p:cNvPr>
          <p:cNvPicPr>
            <a:picLocks noChangeAspect="1"/>
          </p:cNvPicPr>
          <p:nvPr/>
        </p:nvPicPr>
        <p:blipFill>
          <a:blip r:embed="rId8"/>
          <a:stretch>
            <a:fillRect/>
          </a:stretch>
        </p:blipFill>
        <p:spPr>
          <a:xfrm>
            <a:off x="110301" y="1276692"/>
            <a:ext cx="9655814" cy="5437548"/>
          </a:xfrm>
          <a:prstGeom prst="rect">
            <a:avLst/>
          </a:prstGeom>
        </p:spPr>
      </p:pic>
      <p:pic>
        <p:nvPicPr>
          <p:cNvPr id="5" name="图片 4">
            <a:extLst>
              <a:ext uri="{FF2B5EF4-FFF2-40B4-BE49-F238E27FC236}">
                <a16:creationId xmlns:a16="http://schemas.microsoft.com/office/drawing/2014/main" id="{85DED217-C7D9-2095-8BB2-FCAE2A74320A}"/>
              </a:ext>
            </a:extLst>
          </p:cNvPr>
          <p:cNvPicPr>
            <a:picLocks noChangeAspect="1"/>
          </p:cNvPicPr>
          <p:nvPr/>
        </p:nvPicPr>
        <p:blipFill>
          <a:blip r:embed="rId9"/>
          <a:stretch>
            <a:fillRect/>
          </a:stretch>
        </p:blipFill>
        <p:spPr>
          <a:xfrm>
            <a:off x="3431656" y="1487146"/>
            <a:ext cx="215911" cy="266714"/>
          </a:xfrm>
          <a:prstGeom prst="rect">
            <a:avLst/>
          </a:prstGeom>
        </p:spPr>
      </p:pic>
      <p:pic>
        <p:nvPicPr>
          <p:cNvPr id="10" name="图片 9">
            <a:extLst>
              <a:ext uri="{FF2B5EF4-FFF2-40B4-BE49-F238E27FC236}">
                <a16:creationId xmlns:a16="http://schemas.microsoft.com/office/drawing/2014/main" id="{237B9E4C-506E-55AD-A3ED-FD90731F67FD}"/>
              </a:ext>
            </a:extLst>
          </p:cNvPr>
          <p:cNvPicPr>
            <a:picLocks noChangeAspect="1"/>
          </p:cNvPicPr>
          <p:nvPr/>
        </p:nvPicPr>
        <p:blipFill>
          <a:blip r:embed="rId10"/>
          <a:stretch>
            <a:fillRect/>
          </a:stretch>
        </p:blipFill>
        <p:spPr>
          <a:xfrm>
            <a:off x="4550838" y="1487146"/>
            <a:ext cx="387370" cy="215911"/>
          </a:xfrm>
          <a:prstGeom prst="rect">
            <a:avLst/>
          </a:prstGeom>
        </p:spPr>
      </p:pic>
      <p:pic>
        <p:nvPicPr>
          <p:cNvPr id="15" name="图片 14">
            <a:extLst>
              <a:ext uri="{FF2B5EF4-FFF2-40B4-BE49-F238E27FC236}">
                <a16:creationId xmlns:a16="http://schemas.microsoft.com/office/drawing/2014/main" id="{2488E515-E662-BE05-AC4B-E7C1940D78A8}"/>
              </a:ext>
            </a:extLst>
          </p:cNvPr>
          <p:cNvPicPr>
            <a:picLocks noChangeAspect="1"/>
          </p:cNvPicPr>
          <p:nvPr/>
        </p:nvPicPr>
        <p:blipFill>
          <a:blip r:embed="rId11"/>
          <a:stretch>
            <a:fillRect/>
          </a:stretch>
        </p:blipFill>
        <p:spPr>
          <a:xfrm>
            <a:off x="5322985" y="1487146"/>
            <a:ext cx="381020" cy="215911"/>
          </a:xfrm>
          <a:prstGeom prst="rect">
            <a:avLst/>
          </a:prstGeom>
        </p:spPr>
      </p:pic>
      <p:pic>
        <p:nvPicPr>
          <p:cNvPr id="18" name="图片 17">
            <a:extLst>
              <a:ext uri="{FF2B5EF4-FFF2-40B4-BE49-F238E27FC236}">
                <a16:creationId xmlns:a16="http://schemas.microsoft.com/office/drawing/2014/main" id="{20A0A6E1-262F-323D-5359-7A80EF19964B}"/>
              </a:ext>
            </a:extLst>
          </p:cNvPr>
          <p:cNvPicPr>
            <a:picLocks noChangeAspect="1"/>
          </p:cNvPicPr>
          <p:nvPr/>
        </p:nvPicPr>
        <p:blipFill>
          <a:blip r:embed="rId12"/>
          <a:stretch>
            <a:fillRect/>
          </a:stretch>
        </p:blipFill>
        <p:spPr>
          <a:xfrm>
            <a:off x="6610112" y="1455805"/>
            <a:ext cx="368319" cy="234962"/>
          </a:xfrm>
          <a:prstGeom prst="rect">
            <a:avLst/>
          </a:prstGeom>
        </p:spPr>
      </p:pic>
      <p:pic>
        <p:nvPicPr>
          <p:cNvPr id="20" name="图片 19">
            <a:extLst>
              <a:ext uri="{FF2B5EF4-FFF2-40B4-BE49-F238E27FC236}">
                <a16:creationId xmlns:a16="http://schemas.microsoft.com/office/drawing/2014/main" id="{7BB1F292-303B-D991-3F4A-4D21D89F2F3D}"/>
              </a:ext>
            </a:extLst>
          </p:cNvPr>
          <p:cNvPicPr>
            <a:picLocks noChangeAspect="1"/>
          </p:cNvPicPr>
          <p:nvPr/>
        </p:nvPicPr>
        <p:blipFill>
          <a:blip r:embed="rId13"/>
          <a:stretch>
            <a:fillRect/>
          </a:stretch>
        </p:blipFill>
        <p:spPr>
          <a:xfrm>
            <a:off x="7471362" y="4917098"/>
            <a:ext cx="4610337" cy="1797142"/>
          </a:xfrm>
          <a:prstGeom prst="rect">
            <a:avLst/>
          </a:prstGeom>
        </p:spPr>
      </p:pic>
    </p:spTree>
    <p:extLst>
      <p:ext uri="{BB962C8B-B14F-4D97-AF65-F5344CB8AC3E}">
        <p14:creationId xmlns:p14="http://schemas.microsoft.com/office/powerpoint/2010/main" val="230398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3867298"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Experiments</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2" name="图片 1">
            <a:extLst>
              <a:ext uri="{FF2B5EF4-FFF2-40B4-BE49-F238E27FC236}">
                <a16:creationId xmlns:a16="http://schemas.microsoft.com/office/drawing/2014/main" id="{D52790C9-9701-89E5-BF2D-984FC016159A}"/>
              </a:ext>
            </a:extLst>
          </p:cNvPr>
          <p:cNvPicPr>
            <a:picLocks noChangeAspect="1"/>
          </p:cNvPicPr>
          <p:nvPr/>
        </p:nvPicPr>
        <p:blipFill>
          <a:blip r:embed="rId8"/>
          <a:stretch>
            <a:fillRect/>
          </a:stretch>
        </p:blipFill>
        <p:spPr>
          <a:xfrm>
            <a:off x="1358469" y="1538765"/>
            <a:ext cx="7986452" cy="2920237"/>
          </a:xfrm>
          <a:prstGeom prst="rect">
            <a:avLst/>
          </a:prstGeom>
        </p:spPr>
      </p:pic>
      <p:pic>
        <p:nvPicPr>
          <p:cNvPr id="9" name="图片 8">
            <a:extLst>
              <a:ext uri="{FF2B5EF4-FFF2-40B4-BE49-F238E27FC236}">
                <a16:creationId xmlns:a16="http://schemas.microsoft.com/office/drawing/2014/main" id="{471A9D8A-F1C6-8A68-AE5B-6C5C9F97F627}"/>
              </a:ext>
            </a:extLst>
          </p:cNvPr>
          <p:cNvPicPr>
            <a:picLocks noChangeAspect="1"/>
          </p:cNvPicPr>
          <p:nvPr/>
        </p:nvPicPr>
        <p:blipFill>
          <a:blip r:embed="rId9"/>
          <a:stretch>
            <a:fillRect/>
          </a:stretch>
        </p:blipFill>
        <p:spPr>
          <a:xfrm>
            <a:off x="1561378" y="4546970"/>
            <a:ext cx="7969660" cy="1886047"/>
          </a:xfrm>
          <a:prstGeom prst="rect">
            <a:avLst/>
          </a:prstGeom>
        </p:spPr>
      </p:pic>
    </p:spTree>
    <p:extLst>
      <p:ext uri="{BB962C8B-B14F-4D97-AF65-F5344CB8AC3E}">
        <p14:creationId xmlns:p14="http://schemas.microsoft.com/office/powerpoint/2010/main" val="9769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3867298"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Experiments</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4" name="图片 3">
            <a:extLst>
              <a:ext uri="{FF2B5EF4-FFF2-40B4-BE49-F238E27FC236}">
                <a16:creationId xmlns:a16="http://schemas.microsoft.com/office/drawing/2014/main" id="{BD95D31D-96BF-56BD-0E23-9330D4E06D04}"/>
              </a:ext>
            </a:extLst>
          </p:cNvPr>
          <p:cNvPicPr>
            <a:picLocks noChangeAspect="1"/>
          </p:cNvPicPr>
          <p:nvPr/>
        </p:nvPicPr>
        <p:blipFill>
          <a:blip r:embed="rId8"/>
          <a:stretch>
            <a:fillRect/>
          </a:stretch>
        </p:blipFill>
        <p:spPr>
          <a:xfrm>
            <a:off x="1755840" y="1442838"/>
            <a:ext cx="7887105" cy="2540131"/>
          </a:xfrm>
          <a:prstGeom prst="rect">
            <a:avLst/>
          </a:prstGeom>
        </p:spPr>
      </p:pic>
      <p:pic>
        <p:nvPicPr>
          <p:cNvPr id="6" name="图片 5">
            <a:extLst>
              <a:ext uri="{FF2B5EF4-FFF2-40B4-BE49-F238E27FC236}">
                <a16:creationId xmlns:a16="http://schemas.microsoft.com/office/drawing/2014/main" id="{C9C08F75-D81E-8D26-859F-3D9BE09FDF06}"/>
              </a:ext>
            </a:extLst>
          </p:cNvPr>
          <p:cNvPicPr>
            <a:picLocks noChangeAspect="1"/>
          </p:cNvPicPr>
          <p:nvPr/>
        </p:nvPicPr>
        <p:blipFill>
          <a:blip r:embed="rId9"/>
          <a:stretch>
            <a:fillRect/>
          </a:stretch>
        </p:blipFill>
        <p:spPr>
          <a:xfrm>
            <a:off x="1771715" y="4169328"/>
            <a:ext cx="7855354" cy="1911448"/>
          </a:xfrm>
          <a:prstGeom prst="rect">
            <a:avLst/>
          </a:prstGeom>
        </p:spPr>
      </p:pic>
    </p:spTree>
    <p:extLst>
      <p:ext uri="{BB962C8B-B14F-4D97-AF65-F5344CB8AC3E}">
        <p14:creationId xmlns:p14="http://schemas.microsoft.com/office/powerpoint/2010/main" val="211908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3867298"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Experiments</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3" name="图片 2">
            <a:extLst>
              <a:ext uri="{FF2B5EF4-FFF2-40B4-BE49-F238E27FC236}">
                <a16:creationId xmlns:a16="http://schemas.microsoft.com/office/drawing/2014/main" id="{9D49E3F1-67E8-52AF-8F86-4976B2B7B023}"/>
              </a:ext>
            </a:extLst>
          </p:cNvPr>
          <p:cNvPicPr>
            <a:picLocks noChangeAspect="1"/>
          </p:cNvPicPr>
          <p:nvPr/>
        </p:nvPicPr>
        <p:blipFill>
          <a:blip r:embed="rId8"/>
          <a:stretch>
            <a:fillRect/>
          </a:stretch>
        </p:blipFill>
        <p:spPr>
          <a:xfrm>
            <a:off x="1759363" y="1538765"/>
            <a:ext cx="7482310" cy="4447034"/>
          </a:xfrm>
          <a:prstGeom prst="rect">
            <a:avLst/>
          </a:prstGeom>
        </p:spPr>
      </p:pic>
    </p:spTree>
    <p:extLst>
      <p:ext uri="{BB962C8B-B14F-4D97-AF65-F5344CB8AC3E}">
        <p14:creationId xmlns:p14="http://schemas.microsoft.com/office/powerpoint/2010/main" val="833609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3867298"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Experiments</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6" name="图片 5">
            <a:extLst>
              <a:ext uri="{FF2B5EF4-FFF2-40B4-BE49-F238E27FC236}">
                <a16:creationId xmlns:a16="http://schemas.microsoft.com/office/drawing/2014/main" id="{BC017BBA-67F1-5D45-79AA-C53747B2A488}"/>
              </a:ext>
            </a:extLst>
          </p:cNvPr>
          <p:cNvPicPr>
            <a:picLocks noChangeAspect="1"/>
          </p:cNvPicPr>
          <p:nvPr/>
        </p:nvPicPr>
        <p:blipFill>
          <a:blip r:embed="rId8"/>
          <a:stretch>
            <a:fillRect/>
          </a:stretch>
        </p:blipFill>
        <p:spPr>
          <a:xfrm>
            <a:off x="316929" y="1609367"/>
            <a:ext cx="11150059" cy="3375259"/>
          </a:xfrm>
          <a:prstGeom prst="rect">
            <a:avLst/>
          </a:prstGeom>
        </p:spPr>
      </p:pic>
    </p:spTree>
    <p:extLst>
      <p:ext uri="{BB962C8B-B14F-4D97-AF65-F5344CB8AC3E}">
        <p14:creationId xmlns:p14="http://schemas.microsoft.com/office/powerpoint/2010/main" val="261021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5" name="文本框 4">
            <a:extLst>
              <a:ext uri="{FF2B5EF4-FFF2-40B4-BE49-F238E27FC236}">
                <a16:creationId xmlns:a16="http://schemas.microsoft.com/office/drawing/2014/main" id="{20C22CD1-0119-180D-0200-CF776C71E312}"/>
              </a:ext>
            </a:extLst>
          </p:cNvPr>
          <p:cNvSpPr txBox="1"/>
          <p:nvPr/>
        </p:nvSpPr>
        <p:spPr>
          <a:xfrm>
            <a:off x="658531" y="175902"/>
            <a:ext cx="2884741"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Outline</a:t>
            </a:r>
            <a:endParaRPr lang="zh-CN" altLang="en-US" sz="48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2A6AF9F-6F2C-8B41-BCFE-4EA0D0EF38F3}"/>
              </a:ext>
            </a:extLst>
          </p:cNvPr>
          <p:cNvPicPr>
            <a:picLocks noChangeAspect="1"/>
          </p:cNvPicPr>
          <p:nvPr/>
        </p:nvPicPr>
        <p:blipFill>
          <a:blip r:embed="rId4"/>
          <a:stretch>
            <a:fillRect/>
          </a:stretch>
        </p:blipFill>
        <p:spPr>
          <a:xfrm>
            <a:off x="658532" y="1538765"/>
            <a:ext cx="6546500" cy="4099942"/>
          </a:xfrm>
          <a:prstGeom prst="rect">
            <a:avLst/>
          </a:prstGeom>
        </p:spPr>
      </p:pic>
    </p:spTree>
    <p:extLst>
      <p:ext uri="{BB962C8B-B14F-4D97-AF65-F5344CB8AC3E}">
        <p14:creationId xmlns:p14="http://schemas.microsoft.com/office/powerpoint/2010/main" val="71138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16929" y="142679"/>
            <a:ext cx="3867298" cy="707886"/>
          </a:xfrm>
          <a:prstGeom prst="rect">
            <a:avLst/>
          </a:prstGeom>
          <a:noFill/>
        </p:spPr>
        <p:txBody>
          <a:bodyPr wrap="square" rtlCol="0">
            <a:spAutoFit/>
          </a:bodyPr>
          <a:lstStyle/>
          <a:p>
            <a:pPr algn="dist"/>
            <a:r>
              <a:rPr lang="en-US" altLang="zh-CN" sz="4000" b="1" dirty="0">
                <a:latin typeface="微软雅黑" panose="020B0503020204020204" pitchFamily="34" charset="-122"/>
                <a:ea typeface="微软雅黑" panose="020B0503020204020204" pitchFamily="34" charset="-122"/>
              </a:rPr>
              <a:t>Experiments</a:t>
            </a:r>
            <a:endParaRPr lang="zh-CN" altLang="en-US" sz="40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BD1F7E5D-06BB-97F3-0159-BC77F3C961BC}"/>
                  </a:ext>
                </a:extLst>
              </p14:cNvPr>
              <p14:cNvContentPartPr/>
              <p14:nvPr/>
            </p14:nvContentPartPr>
            <p14:xfrm>
              <a:off x="8888137" y="4984765"/>
              <a:ext cx="360" cy="360"/>
            </p14:xfrm>
          </p:contentPart>
        </mc:Choice>
        <mc:Fallback xmlns="">
          <p:pic>
            <p:nvPicPr>
              <p:cNvPr id="11" name="墨迹 10">
                <a:extLst>
                  <a:ext uri="{FF2B5EF4-FFF2-40B4-BE49-F238E27FC236}">
                    <a16:creationId xmlns:a16="http://schemas.microsoft.com/office/drawing/2014/main" id="{BD1F7E5D-06BB-97F3-0159-BC77F3C961BC}"/>
                  </a:ext>
                </a:extLst>
              </p:cNvPr>
              <p:cNvPicPr/>
              <p:nvPr/>
            </p:nvPicPr>
            <p:blipFill>
              <a:blip r:embed="rId5"/>
              <a:stretch>
                <a:fillRect/>
              </a:stretch>
            </p:blipFill>
            <p:spPr>
              <a:xfrm>
                <a:off x="8879137" y="49757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FAC7D028-3F10-A73F-833D-64C0C3FD978F}"/>
                  </a:ext>
                </a:extLst>
              </p14:cNvPr>
              <p14:cNvContentPartPr/>
              <p14:nvPr/>
            </p14:nvContentPartPr>
            <p14:xfrm>
              <a:off x="9094777" y="471805"/>
              <a:ext cx="360" cy="360"/>
            </p14:xfrm>
          </p:contentPart>
        </mc:Choice>
        <mc:Fallback xmlns="">
          <p:pic>
            <p:nvPicPr>
              <p:cNvPr id="12" name="墨迹 11">
                <a:extLst>
                  <a:ext uri="{FF2B5EF4-FFF2-40B4-BE49-F238E27FC236}">
                    <a16:creationId xmlns:a16="http://schemas.microsoft.com/office/drawing/2014/main" id="{FAC7D028-3F10-A73F-833D-64C0C3FD978F}"/>
                  </a:ext>
                </a:extLst>
              </p:cNvPr>
              <p:cNvPicPr/>
              <p:nvPr/>
            </p:nvPicPr>
            <p:blipFill>
              <a:blip r:embed="rId5"/>
              <a:stretch>
                <a:fillRect/>
              </a:stretch>
            </p:blipFill>
            <p:spPr>
              <a:xfrm>
                <a:off x="9085777" y="4628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5DF019FC-E34E-D906-1587-091FCE300685}"/>
                  </a:ext>
                </a:extLst>
              </p14:cNvPr>
              <p14:cNvContentPartPr/>
              <p14:nvPr/>
            </p14:nvContentPartPr>
            <p14:xfrm>
              <a:off x="7777177" y="3283765"/>
              <a:ext cx="360" cy="360"/>
            </p14:xfrm>
          </p:contentPart>
        </mc:Choice>
        <mc:Fallback xmlns="">
          <p:pic>
            <p:nvPicPr>
              <p:cNvPr id="13" name="墨迹 12">
                <a:extLst>
                  <a:ext uri="{FF2B5EF4-FFF2-40B4-BE49-F238E27FC236}">
                    <a16:creationId xmlns:a16="http://schemas.microsoft.com/office/drawing/2014/main" id="{5DF019FC-E34E-D906-1587-091FCE300685}"/>
                  </a:ext>
                </a:extLst>
              </p:cNvPr>
              <p:cNvPicPr/>
              <p:nvPr/>
            </p:nvPicPr>
            <p:blipFill>
              <a:blip r:embed="rId5"/>
              <a:stretch>
                <a:fillRect/>
              </a:stretch>
            </p:blipFill>
            <p:spPr>
              <a:xfrm>
                <a:off x="7768177" y="3274765"/>
                <a:ext cx="18000" cy="18000"/>
              </a:xfrm>
              <a:prstGeom prst="rect">
                <a:avLst/>
              </a:prstGeom>
            </p:spPr>
          </p:pic>
        </mc:Fallback>
      </mc:AlternateContent>
      <p:pic>
        <p:nvPicPr>
          <p:cNvPr id="4" name="图片 3">
            <a:extLst>
              <a:ext uri="{FF2B5EF4-FFF2-40B4-BE49-F238E27FC236}">
                <a16:creationId xmlns:a16="http://schemas.microsoft.com/office/drawing/2014/main" id="{105FC7FC-5572-3F2B-5EA5-4E5A1970D1A8}"/>
              </a:ext>
            </a:extLst>
          </p:cNvPr>
          <p:cNvPicPr>
            <a:picLocks noChangeAspect="1"/>
          </p:cNvPicPr>
          <p:nvPr/>
        </p:nvPicPr>
        <p:blipFill>
          <a:blip r:embed="rId8"/>
          <a:stretch>
            <a:fillRect/>
          </a:stretch>
        </p:blipFill>
        <p:spPr>
          <a:xfrm>
            <a:off x="519237" y="1791034"/>
            <a:ext cx="7329980" cy="2985462"/>
          </a:xfrm>
          <a:prstGeom prst="rect">
            <a:avLst/>
          </a:prstGeom>
        </p:spPr>
      </p:pic>
    </p:spTree>
    <p:extLst>
      <p:ext uri="{BB962C8B-B14F-4D97-AF65-F5344CB8AC3E}">
        <p14:creationId xmlns:p14="http://schemas.microsoft.com/office/powerpoint/2010/main" val="398466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87270" y="175902"/>
            <a:ext cx="3859610"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References</a:t>
            </a:r>
            <a:endParaRPr lang="zh-CN" altLang="en-US" sz="4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6" name="文本框 5">
            <a:extLst>
              <a:ext uri="{FF2B5EF4-FFF2-40B4-BE49-F238E27FC236}">
                <a16:creationId xmlns:a16="http://schemas.microsoft.com/office/drawing/2014/main" id="{486C3340-9A7A-16D0-EA31-ACD98BF409E7}"/>
              </a:ext>
            </a:extLst>
          </p:cNvPr>
          <p:cNvSpPr txBox="1"/>
          <p:nvPr/>
        </p:nvSpPr>
        <p:spPr>
          <a:xfrm>
            <a:off x="387270" y="1571839"/>
            <a:ext cx="10960102" cy="2308324"/>
          </a:xfrm>
          <a:prstGeom prst="rect">
            <a:avLst/>
          </a:prstGeom>
          <a:noFill/>
        </p:spPr>
        <p:txBody>
          <a:bodyPr wrap="square" rtlCol="0">
            <a:spAutoFit/>
          </a:bodyPr>
          <a:lstStyle/>
          <a:p>
            <a:r>
              <a:rPr lang="en-US" altLang="zh-CN" sz="1800" dirty="0">
                <a:solidFill>
                  <a:srgbClr val="000000"/>
                </a:solidFill>
                <a:effectLst/>
                <a:latin typeface="NimbusRomNo9L-Regu"/>
              </a:rPr>
              <a:t>1. Liu, Shaowei and Tripathi, </a:t>
            </a:r>
            <a:r>
              <a:rPr lang="en-US" altLang="zh-CN" sz="1800" dirty="0" err="1">
                <a:solidFill>
                  <a:srgbClr val="000000"/>
                </a:solidFill>
                <a:effectLst/>
                <a:latin typeface="NimbusRomNo9L-Regu"/>
              </a:rPr>
              <a:t>Subarna</a:t>
            </a:r>
            <a:r>
              <a:rPr lang="en-US" altLang="zh-CN" sz="1800" dirty="0">
                <a:solidFill>
                  <a:srgbClr val="000000"/>
                </a:solidFill>
                <a:effectLst/>
                <a:latin typeface="NimbusRomNo9L-Regu"/>
              </a:rPr>
              <a:t> and Majumdar, </a:t>
            </a:r>
            <a:r>
              <a:rPr lang="en-US" altLang="zh-CN" sz="1800" dirty="0" err="1">
                <a:solidFill>
                  <a:srgbClr val="000000"/>
                </a:solidFill>
                <a:effectLst/>
                <a:latin typeface="NimbusRomNo9L-Regu"/>
              </a:rPr>
              <a:t>Somdeb</a:t>
            </a:r>
            <a:r>
              <a:rPr lang="en-US" altLang="zh-CN" sz="1800" dirty="0">
                <a:solidFill>
                  <a:srgbClr val="000000"/>
                </a:solidFill>
                <a:effectLst/>
                <a:latin typeface="NimbusRomNo9L-Regu"/>
              </a:rPr>
              <a:t> and Wang, </a:t>
            </a:r>
            <a:r>
              <a:rPr lang="en-US" altLang="zh-CN" sz="1800" dirty="0" err="1">
                <a:solidFill>
                  <a:srgbClr val="000000"/>
                </a:solidFill>
                <a:effectLst/>
                <a:latin typeface="NimbusRomNo9L-Regu"/>
              </a:rPr>
              <a:t>Xiaolong</a:t>
            </a:r>
            <a:r>
              <a:rPr lang="en-US" altLang="zh-CN" sz="1800" dirty="0">
                <a:solidFill>
                  <a:srgbClr val="000000"/>
                </a:solidFill>
                <a:effectLst/>
                <a:latin typeface="NimbusRomNo9L-Regu"/>
              </a:rPr>
              <a:t>. Joint Hand Motion and Interaction Hotspots Prediction from Egocentric Videos. Proceedings of the IEEE/CVF Conference on Computer Vision and Pattern Recognition (CVPR), 2022</a:t>
            </a:r>
          </a:p>
          <a:p>
            <a:r>
              <a:rPr lang="en-US" altLang="zh-CN" sz="1800" dirty="0">
                <a:solidFill>
                  <a:schemeClr val="bg1"/>
                </a:solidFill>
                <a:effectLst/>
                <a:latin typeface="NimbusRomNo9L-Regu"/>
              </a:rPr>
              <a:t>2. </a:t>
            </a:r>
            <a:r>
              <a:rPr lang="en-US" altLang="zh-CN" sz="1800" dirty="0">
                <a:solidFill>
                  <a:srgbClr val="000000"/>
                </a:solidFill>
                <a:effectLst/>
                <a:latin typeface="NimbusRomNo9L-Regu"/>
              </a:rPr>
              <a:t>Ashish Vaswani, Noam </a:t>
            </a:r>
            <a:r>
              <a:rPr lang="en-US" altLang="zh-CN" sz="1800" dirty="0" err="1">
                <a:solidFill>
                  <a:srgbClr val="000000"/>
                </a:solidFill>
                <a:effectLst/>
                <a:latin typeface="NimbusRomNo9L-Regu"/>
              </a:rPr>
              <a:t>Shazeer</a:t>
            </a:r>
            <a:r>
              <a:rPr lang="en-US" altLang="zh-CN" sz="1800" dirty="0">
                <a:solidFill>
                  <a:srgbClr val="000000"/>
                </a:solidFill>
                <a:effectLst/>
                <a:latin typeface="NimbusRomNo9L-Regu"/>
              </a:rPr>
              <a:t>, Niki Parmar, Jakob </a:t>
            </a:r>
            <a:r>
              <a:rPr lang="en-US" altLang="zh-CN" sz="1800" dirty="0" err="1">
                <a:solidFill>
                  <a:srgbClr val="000000"/>
                </a:solidFill>
                <a:effectLst/>
                <a:latin typeface="NimbusRomNo9L-Regu"/>
              </a:rPr>
              <a:t>Uszkoreit</a:t>
            </a:r>
            <a:r>
              <a:rPr lang="en-US" altLang="zh-CN" sz="1800" dirty="0">
                <a:solidFill>
                  <a:srgbClr val="000000"/>
                </a:solidFill>
                <a:effectLst/>
                <a:latin typeface="NimbusRomNo9L-Regu"/>
              </a:rPr>
              <a:t>, </a:t>
            </a:r>
            <a:r>
              <a:rPr lang="en-US" altLang="zh-CN" sz="1800" dirty="0" err="1">
                <a:solidFill>
                  <a:srgbClr val="000000"/>
                </a:solidFill>
                <a:effectLst/>
                <a:latin typeface="NimbusRomNo9L-Regu"/>
              </a:rPr>
              <a:t>Llion</a:t>
            </a:r>
            <a:r>
              <a:rPr lang="en-US" altLang="zh-CN" sz="1800" dirty="0">
                <a:solidFill>
                  <a:srgbClr val="000000"/>
                </a:solidFill>
                <a:effectLst/>
                <a:latin typeface="NimbusRomNo9L-Regu"/>
              </a:rPr>
              <a:t> Jones, Aidan N Gomez, </a:t>
            </a:r>
            <a:r>
              <a:rPr lang="en-US" altLang="zh-CN" sz="1800" dirty="0" err="1">
                <a:solidFill>
                  <a:srgbClr val="000000"/>
                </a:solidFill>
                <a:effectLst/>
                <a:latin typeface="NimbusRomNo9L-Regu"/>
              </a:rPr>
              <a:t>Łukasz</a:t>
            </a:r>
            <a:endParaRPr lang="en-US" altLang="zh-CN" dirty="0">
              <a:solidFill>
                <a:srgbClr val="000000"/>
              </a:solidFill>
              <a:latin typeface="NimbusRomNo9L-Regu"/>
            </a:endParaRPr>
          </a:p>
          <a:p>
            <a:r>
              <a:rPr lang="en-US" altLang="zh-CN" sz="1800" dirty="0">
                <a:solidFill>
                  <a:srgbClr val="000000"/>
                </a:solidFill>
                <a:effectLst/>
                <a:latin typeface="NimbusRomNo9L-Regu"/>
              </a:rPr>
              <a:t>Kaiser, and </a:t>
            </a:r>
            <a:r>
              <a:rPr lang="en-US" altLang="zh-CN" sz="1800" dirty="0" err="1">
                <a:solidFill>
                  <a:srgbClr val="000000"/>
                </a:solidFill>
                <a:effectLst/>
                <a:latin typeface="NimbusRomNo9L-Regu"/>
              </a:rPr>
              <a:t>Illia</a:t>
            </a:r>
            <a:r>
              <a:rPr lang="en-US" altLang="zh-CN" sz="1800" dirty="0">
                <a:solidFill>
                  <a:srgbClr val="000000"/>
                </a:solidFill>
                <a:effectLst/>
                <a:latin typeface="NimbusRomNo9L-Regu"/>
              </a:rPr>
              <a:t> </a:t>
            </a:r>
            <a:r>
              <a:rPr lang="en-US" altLang="zh-CN" sz="1800" dirty="0" err="1">
                <a:solidFill>
                  <a:srgbClr val="000000"/>
                </a:solidFill>
                <a:effectLst/>
                <a:latin typeface="NimbusRomNo9L-Regu"/>
              </a:rPr>
              <a:t>Polosukhin</a:t>
            </a:r>
            <a:r>
              <a:rPr lang="en-US" altLang="zh-CN" sz="1800" dirty="0">
                <a:solidFill>
                  <a:srgbClr val="000000"/>
                </a:solidFill>
                <a:effectLst/>
                <a:latin typeface="NimbusRomNo9L-Regu"/>
              </a:rPr>
              <a:t>. Attention is all you need. In </a:t>
            </a:r>
            <a:r>
              <a:rPr lang="en-US" altLang="zh-CN" sz="1800" i="1" dirty="0">
                <a:solidFill>
                  <a:srgbClr val="000000"/>
                </a:solidFill>
                <a:effectLst/>
                <a:latin typeface="NimbusRomNo9L-ReguItal"/>
              </a:rPr>
              <a:t>Advances in neural information </a:t>
            </a:r>
            <a:endParaRPr lang="en-US" altLang="zh-CN" dirty="0"/>
          </a:p>
          <a:p>
            <a:r>
              <a:rPr lang="en-US" altLang="zh-CN" sz="1800" i="1" dirty="0">
                <a:solidFill>
                  <a:srgbClr val="000000"/>
                </a:solidFill>
                <a:effectLst/>
                <a:latin typeface="NimbusRomNo9L-ReguItal"/>
              </a:rPr>
              <a:t>processing systems</a:t>
            </a:r>
            <a:r>
              <a:rPr lang="en-US" altLang="zh-CN" sz="1800" dirty="0">
                <a:solidFill>
                  <a:srgbClr val="000000"/>
                </a:solidFill>
                <a:effectLst/>
                <a:latin typeface="NimbusRomNo9L-Regu"/>
              </a:rPr>
              <a:t>, pages 5998–6008, </a:t>
            </a:r>
            <a:r>
              <a:rPr lang="en-US" altLang="zh-CN" dirty="0">
                <a:solidFill>
                  <a:srgbClr val="000000"/>
                </a:solidFill>
                <a:latin typeface="NimbusRomNo9L-Regu"/>
              </a:rPr>
              <a:t>2017. 2, 4 </a:t>
            </a:r>
          </a:p>
          <a:p>
            <a:r>
              <a:rPr lang="en-US" altLang="zh-CN" dirty="0">
                <a:solidFill>
                  <a:srgbClr val="000000"/>
                </a:solidFill>
                <a:latin typeface="NimbusRomNo9L-Regu"/>
              </a:rPr>
              <a:t>3. </a:t>
            </a:r>
            <a:r>
              <a:rPr lang="en-US" altLang="zh-CN" dirty="0" err="1">
                <a:solidFill>
                  <a:srgbClr val="000000"/>
                </a:solidFill>
                <a:latin typeface="NimbusRomNo9L-Regu"/>
              </a:rPr>
              <a:t>Diederik</a:t>
            </a:r>
            <a:r>
              <a:rPr lang="en-US" altLang="zh-CN" dirty="0">
                <a:solidFill>
                  <a:srgbClr val="000000"/>
                </a:solidFill>
                <a:latin typeface="NimbusRomNo9L-Regu"/>
              </a:rPr>
              <a:t> P </a:t>
            </a:r>
            <a:r>
              <a:rPr lang="en-US" altLang="zh-CN" dirty="0" err="1">
                <a:solidFill>
                  <a:srgbClr val="000000"/>
                </a:solidFill>
                <a:latin typeface="NimbusRomNo9L-Regu"/>
              </a:rPr>
              <a:t>Kingma</a:t>
            </a:r>
            <a:r>
              <a:rPr lang="en-US" altLang="zh-CN" dirty="0">
                <a:solidFill>
                  <a:srgbClr val="000000"/>
                </a:solidFill>
                <a:latin typeface="NimbusRomNo9L-Regu"/>
              </a:rPr>
              <a:t> and Max Welling. Auto-encoding variational bayes. In International Conference on Learning Representations (ICLR), 2014. 2</a:t>
            </a:r>
          </a:p>
        </p:txBody>
      </p:sp>
      <p:sp>
        <p:nvSpPr>
          <p:cNvPr id="11" name="双波形 10">
            <a:extLst>
              <a:ext uri="{FF2B5EF4-FFF2-40B4-BE49-F238E27FC236}">
                <a16:creationId xmlns:a16="http://schemas.microsoft.com/office/drawing/2014/main" id="{7B2F5423-6168-D349-0899-FC73CA9EF14C}"/>
              </a:ext>
            </a:extLst>
          </p:cNvPr>
          <p:cNvSpPr/>
          <p:nvPr/>
        </p:nvSpPr>
        <p:spPr>
          <a:xfrm>
            <a:off x="8527054" y="5056743"/>
            <a:ext cx="2346593" cy="782197"/>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Thanks!</a:t>
            </a:r>
            <a:endParaRPr lang="zh-CN" altLang="en-US" sz="3200" dirty="0"/>
          </a:p>
        </p:txBody>
      </p:sp>
    </p:spTree>
    <p:extLst>
      <p:ext uri="{BB962C8B-B14F-4D97-AF65-F5344CB8AC3E}">
        <p14:creationId xmlns:p14="http://schemas.microsoft.com/office/powerpoint/2010/main" val="2442794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87269" y="175902"/>
            <a:ext cx="5708731"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Problem setting</a:t>
            </a:r>
            <a:endParaRPr lang="zh-CN" altLang="en-US" sz="4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2" name="文本框 1">
            <a:extLst>
              <a:ext uri="{FF2B5EF4-FFF2-40B4-BE49-F238E27FC236}">
                <a16:creationId xmlns:a16="http://schemas.microsoft.com/office/drawing/2014/main" id="{3B191D35-B7A9-58CE-832B-7363F7D64DCD}"/>
              </a:ext>
            </a:extLst>
          </p:cNvPr>
          <p:cNvSpPr txBox="1"/>
          <p:nvPr/>
        </p:nvSpPr>
        <p:spPr>
          <a:xfrm>
            <a:off x="226140" y="1277478"/>
            <a:ext cx="11267769" cy="2492990"/>
          </a:xfrm>
          <a:prstGeom prst="rect">
            <a:avLst/>
          </a:prstGeom>
          <a:noFill/>
        </p:spPr>
        <p:txBody>
          <a:bodyPr wrap="square" rtlCol="0">
            <a:spAutoFit/>
          </a:bodyPr>
          <a:lstStyle/>
          <a:p>
            <a:r>
              <a:rPr lang="en-US" altLang="zh-CN" sz="2400" dirty="0">
                <a:solidFill>
                  <a:schemeClr val="bg1"/>
                </a:solidFill>
              </a:rPr>
              <a:t>Input:    egocentric video’s observation frames</a:t>
            </a:r>
          </a:p>
          <a:p>
            <a:endParaRPr lang="en-US" altLang="zh-CN" sz="2400" dirty="0">
              <a:solidFill>
                <a:schemeClr val="bg1"/>
              </a:solidFill>
            </a:endParaRPr>
          </a:p>
          <a:p>
            <a:r>
              <a:rPr lang="en-US" altLang="zh-CN" sz="2400" dirty="0">
                <a:solidFill>
                  <a:schemeClr val="bg1"/>
                </a:solidFill>
              </a:rPr>
              <a:t>Output: 1. future hand trajectories</a:t>
            </a:r>
          </a:p>
          <a:p>
            <a:endParaRPr lang="en-US" altLang="zh-CN" sz="2400" dirty="0">
              <a:solidFill>
                <a:schemeClr val="bg1"/>
              </a:solidFill>
            </a:endParaRPr>
          </a:p>
          <a:p>
            <a:r>
              <a:rPr lang="en-US" altLang="zh-CN" sz="2400" dirty="0">
                <a:solidFill>
                  <a:schemeClr val="bg1"/>
                </a:solidFill>
              </a:rPr>
              <a:t>               2. object interaction hotspots</a:t>
            </a:r>
          </a:p>
          <a:p>
            <a:endParaRPr lang="zh-CN" altLang="en-US" sz="3600" dirty="0">
              <a:solidFill>
                <a:schemeClr val="bg1"/>
              </a:solidFill>
            </a:endParaRPr>
          </a:p>
        </p:txBody>
      </p:sp>
      <p:pic>
        <p:nvPicPr>
          <p:cNvPr id="5" name="图片 4">
            <a:extLst>
              <a:ext uri="{FF2B5EF4-FFF2-40B4-BE49-F238E27FC236}">
                <a16:creationId xmlns:a16="http://schemas.microsoft.com/office/drawing/2014/main" id="{F7081C1A-1D97-5FB9-C968-4E9C0A24E8D3}"/>
              </a:ext>
            </a:extLst>
          </p:cNvPr>
          <p:cNvPicPr>
            <a:picLocks noChangeAspect="1"/>
          </p:cNvPicPr>
          <p:nvPr/>
        </p:nvPicPr>
        <p:blipFill>
          <a:blip r:embed="rId4"/>
          <a:stretch>
            <a:fillRect/>
          </a:stretch>
        </p:blipFill>
        <p:spPr>
          <a:xfrm>
            <a:off x="6320418" y="1272578"/>
            <a:ext cx="1638321" cy="394411"/>
          </a:xfrm>
          <a:prstGeom prst="rect">
            <a:avLst/>
          </a:prstGeom>
        </p:spPr>
      </p:pic>
      <p:pic>
        <p:nvPicPr>
          <p:cNvPr id="9" name="图片 8">
            <a:extLst>
              <a:ext uri="{FF2B5EF4-FFF2-40B4-BE49-F238E27FC236}">
                <a16:creationId xmlns:a16="http://schemas.microsoft.com/office/drawing/2014/main" id="{8448A076-21A2-9003-0831-C84F412369CA}"/>
              </a:ext>
            </a:extLst>
          </p:cNvPr>
          <p:cNvPicPr>
            <a:picLocks noChangeAspect="1"/>
          </p:cNvPicPr>
          <p:nvPr/>
        </p:nvPicPr>
        <p:blipFill>
          <a:blip r:embed="rId5"/>
          <a:stretch>
            <a:fillRect/>
          </a:stretch>
        </p:blipFill>
        <p:spPr>
          <a:xfrm>
            <a:off x="1596093" y="2355209"/>
            <a:ext cx="8728292" cy="401609"/>
          </a:xfrm>
          <a:prstGeom prst="rect">
            <a:avLst/>
          </a:prstGeom>
        </p:spPr>
      </p:pic>
      <p:pic>
        <p:nvPicPr>
          <p:cNvPr id="11" name="图片 10">
            <a:extLst>
              <a:ext uri="{FF2B5EF4-FFF2-40B4-BE49-F238E27FC236}">
                <a16:creationId xmlns:a16="http://schemas.microsoft.com/office/drawing/2014/main" id="{0FBD5725-AFD6-F67C-5CC2-0EBDB33DA931}"/>
              </a:ext>
            </a:extLst>
          </p:cNvPr>
          <p:cNvPicPr>
            <a:picLocks noChangeAspect="1"/>
          </p:cNvPicPr>
          <p:nvPr/>
        </p:nvPicPr>
        <p:blipFill>
          <a:blip r:embed="rId6"/>
          <a:stretch>
            <a:fillRect/>
          </a:stretch>
        </p:blipFill>
        <p:spPr>
          <a:xfrm>
            <a:off x="1675653" y="3171653"/>
            <a:ext cx="6638842" cy="401609"/>
          </a:xfrm>
          <a:prstGeom prst="rect">
            <a:avLst/>
          </a:prstGeom>
        </p:spPr>
      </p:pic>
      <p:pic>
        <p:nvPicPr>
          <p:cNvPr id="13" name="图片 12">
            <a:extLst>
              <a:ext uri="{FF2B5EF4-FFF2-40B4-BE49-F238E27FC236}">
                <a16:creationId xmlns:a16="http://schemas.microsoft.com/office/drawing/2014/main" id="{DBB418F7-F750-B532-6426-235CCF40F486}"/>
              </a:ext>
            </a:extLst>
          </p:cNvPr>
          <p:cNvPicPr>
            <a:picLocks noChangeAspect="1"/>
          </p:cNvPicPr>
          <p:nvPr/>
        </p:nvPicPr>
        <p:blipFill>
          <a:blip r:embed="rId7"/>
          <a:stretch>
            <a:fillRect/>
          </a:stretch>
        </p:blipFill>
        <p:spPr>
          <a:xfrm>
            <a:off x="1412607" y="3770468"/>
            <a:ext cx="8230023" cy="3016405"/>
          </a:xfrm>
          <a:prstGeom prst="rect">
            <a:avLst/>
          </a:prstGeom>
        </p:spPr>
      </p:pic>
    </p:spTree>
    <p:extLst>
      <p:ext uri="{BB962C8B-B14F-4D97-AF65-F5344CB8AC3E}">
        <p14:creationId xmlns:p14="http://schemas.microsoft.com/office/powerpoint/2010/main" val="130668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227728" y="280331"/>
            <a:ext cx="7241708" cy="523220"/>
          </a:xfrm>
          <a:prstGeom prst="rect">
            <a:avLst/>
          </a:prstGeom>
          <a:noFill/>
        </p:spPr>
        <p:txBody>
          <a:bodyPr wrap="square" rtlCol="0">
            <a:spAutoFit/>
          </a:bodyPr>
          <a:lstStyle/>
          <a:p>
            <a:pPr algn="dist"/>
            <a:r>
              <a:rPr lang="en-US" altLang="zh-CN" sz="2800" b="1" dirty="0">
                <a:latin typeface="微软雅黑" panose="020B0503020204020204" pitchFamily="34" charset="-122"/>
                <a:ea typeface="微软雅黑" panose="020B0503020204020204" pitchFamily="34" charset="-122"/>
              </a:rPr>
              <a:t>Automatic training dataset generation</a:t>
            </a:r>
            <a:endParaRPr lang="zh-CN" altLang="en-US" sz="2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3" name="文本框 2">
            <a:extLst>
              <a:ext uri="{FF2B5EF4-FFF2-40B4-BE49-F238E27FC236}">
                <a16:creationId xmlns:a16="http://schemas.microsoft.com/office/drawing/2014/main" id="{7E570DD7-2BB6-8C96-B902-2E7A2EB65533}"/>
              </a:ext>
            </a:extLst>
          </p:cNvPr>
          <p:cNvSpPr txBox="1"/>
          <p:nvPr/>
        </p:nvSpPr>
        <p:spPr>
          <a:xfrm>
            <a:off x="334298" y="1337187"/>
            <a:ext cx="10504286" cy="1938992"/>
          </a:xfrm>
          <a:prstGeom prst="rect">
            <a:avLst/>
          </a:prstGeom>
          <a:noFill/>
        </p:spPr>
        <p:txBody>
          <a:bodyPr wrap="none" rtlCol="0">
            <a:spAutoFit/>
          </a:bodyPr>
          <a:lstStyle/>
          <a:p>
            <a:pPr marL="342900" indent="-342900">
              <a:buAutoNum type="arabicPeriod"/>
            </a:pPr>
            <a:r>
              <a:rPr lang="en-US" altLang="zh-CN" sz="2400" dirty="0">
                <a:solidFill>
                  <a:schemeClr val="bg1"/>
                </a:solidFill>
              </a:rPr>
              <a:t>Split video(e. g. EPIC kitchen dataset) into observation frames and future frames</a:t>
            </a:r>
          </a:p>
          <a:p>
            <a:pPr marL="342900" indent="-342900">
              <a:buAutoNum type="arabicPeriod"/>
            </a:pPr>
            <a:r>
              <a:rPr lang="en-US" altLang="zh-CN" sz="2400" dirty="0">
                <a:solidFill>
                  <a:schemeClr val="bg1"/>
                </a:solidFill>
              </a:rPr>
              <a:t>Detect hand location in future frames.</a:t>
            </a:r>
          </a:p>
          <a:p>
            <a:pPr marL="342900" indent="-342900">
              <a:buAutoNum type="arabicPeriod"/>
            </a:pPr>
            <a:r>
              <a:rPr lang="en-US" altLang="zh-CN" sz="2400" dirty="0">
                <a:solidFill>
                  <a:schemeClr val="bg1"/>
                </a:solidFill>
              </a:rPr>
              <a:t>Project back to the last observation frame by </a:t>
            </a:r>
            <a:r>
              <a:rPr lang="en-US" altLang="zh-CN" sz="2400" dirty="0" err="1">
                <a:solidFill>
                  <a:schemeClr val="bg1"/>
                </a:solidFill>
              </a:rPr>
              <a:t>homography</a:t>
            </a:r>
            <a:r>
              <a:rPr lang="en-US" altLang="zh-CN" sz="2400" dirty="0">
                <a:solidFill>
                  <a:schemeClr val="bg1"/>
                </a:solidFill>
              </a:rPr>
              <a:t>.</a:t>
            </a:r>
          </a:p>
          <a:p>
            <a:pPr marL="342900" indent="-342900">
              <a:buAutoNum type="arabicPeriod"/>
            </a:pPr>
            <a:r>
              <a:rPr lang="en-US" altLang="zh-CN" sz="2400" dirty="0">
                <a:solidFill>
                  <a:schemeClr val="bg1"/>
                </a:solidFill>
              </a:rPr>
              <a:t>Connect projection of each future frame.</a:t>
            </a:r>
          </a:p>
          <a:p>
            <a:pPr marL="342900" indent="-342900">
              <a:buAutoNum type="arabicPeriod"/>
            </a:pPr>
            <a:r>
              <a:rPr lang="en-US" altLang="zh-CN" sz="2400" dirty="0">
                <a:solidFill>
                  <a:schemeClr val="bg1"/>
                </a:solidFill>
              </a:rPr>
              <a:t>Similar way for interaction hotspots generation.</a:t>
            </a:r>
            <a:endParaRPr lang="zh-CN" altLang="en-US" sz="2400" dirty="0">
              <a:solidFill>
                <a:schemeClr val="bg1"/>
              </a:solidFill>
            </a:endParaRPr>
          </a:p>
        </p:txBody>
      </p:sp>
      <p:sp>
        <p:nvSpPr>
          <p:cNvPr id="17" name="文本框 16">
            <a:extLst>
              <a:ext uri="{FF2B5EF4-FFF2-40B4-BE49-F238E27FC236}">
                <a16:creationId xmlns:a16="http://schemas.microsoft.com/office/drawing/2014/main" id="{576D99C4-3933-9327-D388-693787011A2E}"/>
              </a:ext>
            </a:extLst>
          </p:cNvPr>
          <p:cNvSpPr txBox="1"/>
          <p:nvPr/>
        </p:nvSpPr>
        <p:spPr>
          <a:xfrm>
            <a:off x="10066513" y="6089188"/>
            <a:ext cx="999697" cy="369332"/>
          </a:xfrm>
          <a:prstGeom prst="rect">
            <a:avLst/>
          </a:prstGeom>
          <a:noFill/>
        </p:spPr>
        <p:txBody>
          <a:bodyPr wrap="none" rtlCol="0">
            <a:spAutoFit/>
          </a:bodyPr>
          <a:lstStyle/>
          <a:p>
            <a:r>
              <a:rPr lang="en-US" altLang="zh-CN" dirty="0">
                <a:solidFill>
                  <a:schemeClr val="bg1"/>
                </a:solidFill>
              </a:rPr>
              <a:t>Step 3, 4</a:t>
            </a:r>
            <a:endParaRPr lang="zh-CN" altLang="en-US" dirty="0">
              <a:solidFill>
                <a:schemeClr val="bg1"/>
              </a:solidFill>
            </a:endParaRPr>
          </a:p>
        </p:txBody>
      </p:sp>
      <p:pic>
        <p:nvPicPr>
          <p:cNvPr id="4" name="图片 3">
            <a:extLst>
              <a:ext uri="{FF2B5EF4-FFF2-40B4-BE49-F238E27FC236}">
                <a16:creationId xmlns:a16="http://schemas.microsoft.com/office/drawing/2014/main" id="{D1F50FCF-147C-92F1-00DC-F35C6EB1353E}"/>
              </a:ext>
            </a:extLst>
          </p:cNvPr>
          <p:cNvPicPr>
            <a:picLocks noChangeAspect="1"/>
          </p:cNvPicPr>
          <p:nvPr/>
        </p:nvPicPr>
        <p:blipFill>
          <a:blip r:embed="rId4"/>
          <a:stretch>
            <a:fillRect/>
          </a:stretch>
        </p:blipFill>
        <p:spPr>
          <a:xfrm>
            <a:off x="-143219" y="3581822"/>
            <a:ext cx="12436717" cy="2368482"/>
          </a:xfrm>
          <a:prstGeom prst="rect">
            <a:avLst/>
          </a:prstGeom>
        </p:spPr>
      </p:pic>
    </p:spTree>
    <p:extLst>
      <p:ext uri="{BB962C8B-B14F-4D97-AF65-F5344CB8AC3E}">
        <p14:creationId xmlns:p14="http://schemas.microsoft.com/office/powerpoint/2010/main" val="135844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99198" y="238479"/>
            <a:ext cx="7451029" cy="523220"/>
          </a:xfrm>
          <a:prstGeom prst="rect">
            <a:avLst/>
          </a:prstGeom>
          <a:noFill/>
        </p:spPr>
        <p:txBody>
          <a:bodyPr wrap="square" rtlCol="0">
            <a:spAutoFit/>
          </a:bodyPr>
          <a:lstStyle/>
          <a:p>
            <a:pPr algn="dist"/>
            <a:r>
              <a:rPr lang="en-US" altLang="zh-CN" sz="2800" b="1" dirty="0">
                <a:latin typeface="微软雅黑" panose="020B0503020204020204" pitchFamily="34" charset="-122"/>
                <a:ea typeface="微软雅黑" panose="020B0503020204020204" pitchFamily="34" charset="-122"/>
              </a:rPr>
              <a:t>Automatic training dataset generation</a:t>
            </a:r>
            <a:endParaRPr lang="zh-CN" altLang="en-US" sz="2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pic>
        <p:nvPicPr>
          <p:cNvPr id="4" name="图片 3">
            <a:extLst>
              <a:ext uri="{FF2B5EF4-FFF2-40B4-BE49-F238E27FC236}">
                <a16:creationId xmlns:a16="http://schemas.microsoft.com/office/drawing/2014/main" id="{35B5495B-6E35-4278-5569-0C7F307CAC0A}"/>
              </a:ext>
            </a:extLst>
          </p:cNvPr>
          <p:cNvPicPr>
            <a:picLocks noChangeAspect="1"/>
          </p:cNvPicPr>
          <p:nvPr/>
        </p:nvPicPr>
        <p:blipFill>
          <a:blip r:embed="rId4"/>
          <a:stretch>
            <a:fillRect/>
          </a:stretch>
        </p:blipFill>
        <p:spPr>
          <a:xfrm>
            <a:off x="1941775" y="1404656"/>
            <a:ext cx="7550538" cy="4953255"/>
          </a:xfrm>
          <a:prstGeom prst="rect">
            <a:avLst/>
          </a:prstGeom>
        </p:spPr>
      </p:pic>
    </p:spTree>
    <p:extLst>
      <p:ext uri="{BB962C8B-B14F-4D97-AF65-F5344CB8AC3E}">
        <p14:creationId xmlns:p14="http://schemas.microsoft.com/office/powerpoint/2010/main" val="1469715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789588" y="280331"/>
            <a:ext cx="4245120" cy="646331"/>
          </a:xfrm>
          <a:prstGeom prst="rect">
            <a:avLst/>
          </a:prstGeom>
          <a:noFill/>
        </p:spPr>
        <p:txBody>
          <a:bodyPr wrap="square" rtlCol="0">
            <a:spAutoFit/>
          </a:bodyPr>
          <a:lstStyle/>
          <a:p>
            <a:pPr algn="dist"/>
            <a:r>
              <a:rPr lang="en-US" altLang="zh-CN" sz="3600" b="1" dirty="0">
                <a:latin typeface="微软雅黑" panose="020B0503020204020204" pitchFamily="34" charset="-122"/>
                <a:ea typeface="微软雅黑" panose="020B0503020204020204" pitchFamily="34" charset="-122"/>
              </a:rPr>
              <a:t>Overall pipeline</a:t>
            </a:r>
            <a:endParaRPr lang="zh-CN" altLang="en-US" sz="36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pic>
        <p:nvPicPr>
          <p:cNvPr id="5" name="图片 4">
            <a:extLst>
              <a:ext uri="{FF2B5EF4-FFF2-40B4-BE49-F238E27FC236}">
                <a16:creationId xmlns:a16="http://schemas.microsoft.com/office/drawing/2014/main" id="{0A2B42B7-080A-C4FB-034F-E7582BD3079D}"/>
              </a:ext>
            </a:extLst>
          </p:cNvPr>
          <p:cNvPicPr>
            <a:picLocks noChangeAspect="1"/>
          </p:cNvPicPr>
          <p:nvPr/>
        </p:nvPicPr>
        <p:blipFill>
          <a:blip r:embed="rId4"/>
          <a:stretch>
            <a:fillRect/>
          </a:stretch>
        </p:blipFill>
        <p:spPr>
          <a:xfrm>
            <a:off x="305895" y="1949962"/>
            <a:ext cx="11493169" cy="1049652"/>
          </a:xfrm>
          <a:prstGeom prst="rect">
            <a:avLst/>
          </a:prstGeom>
        </p:spPr>
      </p:pic>
      <p:sp>
        <p:nvSpPr>
          <p:cNvPr id="6" name="文本框 5">
            <a:extLst>
              <a:ext uri="{FF2B5EF4-FFF2-40B4-BE49-F238E27FC236}">
                <a16:creationId xmlns:a16="http://schemas.microsoft.com/office/drawing/2014/main" id="{0352640A-5D2E-D06E-B254-01613CE5F1CA}"/>
              </a:ext>
            </a:extLst>
          </p:cNvPr>
          <p:cNvSpPr txBox="1"/>
          <p:nvPr/>
        </p:nvSpPr>
        <p:spPr>
          <a:xfrm>
            <a:off x="1641513" y="4032173"/>
            <a:ext cx="573747" cy="369332"/>
          </a:xfrm>
          <a:prstGeom prst="rect">
            <a:avLst/>
          </a:prstGeom>
          <a:noFill/>
        </p:spPr>
        <p:txBody>
          <a:bodyPr wrap="none" rtlCol="0">
            <a:spAutoFit/>
          </a:bodyPr>
          <a:lstStyle/>
          <a:p>
            <a:r>
              <a:rPr lang="en-US" altLang="zh-CN" dirty="0"/>
              <a:t>OCT</a:t>
            </a:r>
            <a:endParaRPr lang="zh-CN" altLang="en-US" dirty="0"/>
          </a:p>
        </p:txBody>
      </p:sp>
      <p:pic>
        <p:nvPicPr>
          <p:cNvPr id="12" name="图片 11">
            <a:extLst>
              <a:ext uri="{FF2B5EF4-FFF2-40B4-BE49-F238E27FC236}">
                <a16:creationId xmlns:a16="http://schemas.microsoft.com/office/drawing/2014/main" id="{A9090D09-8363-3F90-E1BE-F2D8B38EEDA2}"/>
              </a:ext>
            </a:extLst>
          </p:cNvPr>
          <p:cNvPicPr>
            <a:picLocks noChangeAspect="1"/>
          </p:cNvPicPr>
          <p:nvPr/>
        </p:nvPicPr>
        <p:blipFill>
          <a:blip r:embed="rId5"/>
          <a:stretch>
            <a:fillRect/>
          </a:stretch>
        </p:blipFill>
        <p:spPr>
          <a:xfrm>
            <a:off x="407016" y="3867570"/>
            <a:ext cx="5041298" cy="627311"/>
          </a:xfrm>
          <a:prstGeom prst="rect">
            <a:avLst/>
          </a:prstGeom>
        </p:spPr>
      </p:pic>
    </p:spTree>
    <p:extLst>
      <p:ext uri="{BB962C8B-B14F-4D97-AF65-F5344CB8AC3E}">
        <p14:creationId xmlns:p14="http://schemas.microsoft.com/office/powerpoint/2010/main" val="329682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87269" y="175902"/>
            <a:ext cx="8144256"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Preliminary: Transformer</a:t>
            </a:r>
            <a:endParaRPr lang="zh-CN" altLang="en-US" sz="4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22" name="文本框 21">
            <a:extLst>
              <a:ext uri="{FF2B5EF4-FFF2-40B4-BE49-F238E27FC236}">
                <a16:creationId xmlns:a16="http://schemas.microsoft.com/office/drawing/2014/main" id="{734AE6D6-9588-6C1C-96B2-00D9CB71C8FA}"/>
              </a:ext>
            </a:extLst>
          </p:cNvPr>
          <p:cNvSpPr txBox="1"/>
          <p:nvPr/>
        </p:nvSpPr>
        <p:spPr>
          <a:xfrm>
            <a:off x="962162" y="2074606"/>
            <a:ext cx="1887794" cy="461665"/>
          </a:xfrm>
          <a:prstGeom prst="rect">
            <a:avLst/>
          </a:prstGeom>
          <a:noFill/>
        </p:spPr>
        <p:txBody>
          <a:bodyPr wrap="square" rtlCol="0">
            <a:spAutoFit/>
          </a:bodyPr>
          <a:lstStyle/>
          <a:p>
            <a:r>
              <a:rPr lang="en-US" altLang="zh-CN" sz="2400" dirty="0">
                <a:solidFill>
                  <a:schemeClr val="bg1"/>
                </a:solidFill>
              </a:rPr>
              <a:t>Self-attention: </a:t>
            </a:r>
            <a:endParaRPr lang="zh-CN" altLang="en-US" sz="2400" dirty="0"/>
          </a:p>
        </p:txBody>
      </p:sp>
      <p:pic>
        <p:nvPicPr>
          <p:cNvPr id="24" name="图片 23">
            <a:extLst>
              <a:ext uri="{FF2B5EF4-FFF2-40B4-BE49-F238E27FC236}">
                <a16:creationId xmlns:a16="http://schemas.microsoft.com/office/drawing/2014/main" id="{9863D4E2-E7EA-2EA3-76CA-E77D92CBED78}"/>
              </a:ext>
            </a:extLst>
          </p:cNvPr>
          <p:cNvPicPr>
            <a:picLocks noChangeAspect="1"/>
          </p:cNvPicPr>
          <p:nvPr/>
        </p:nvPicPr>
        <p:blipFill rotWithShape="1">
          <a:blip r:embed="rId4"/>
          <a:srcRect t="71029" r="23771" b="13051"/>
          <a:stretch/>
        </p:blipFill>
        <p:spPr>
          <a:xfrm>
            <a:off x="3477744" y="4672129"/>
            <a:ext cx="5741720" cy="586346"/>
          </a:xfrm>
          <a:prstGeom prst="rect">
            <a:avLst/>
          </a:prstGeom>
        </p:spPr>
      </p:pic>
      <p:pic>
        <p:nvPicPr>
          <p:cNvPr id="26" name="图片 25">
            <a:extLst>
              <a:ext uri="{FF2B5EF4-FFF2-40B4-BE49-F238E27FC236}">
                <a16:creationId xmlns:a16="http://schemas.microsoft.com/office/drawing/2014/main" id="{3379A923-17D2-9B1F-D269-3DEBE2933F43}"/>
              </a:ext>
            </a:extLst>
          </p:cNvPr>
          <p:cNvPicPr>
            <a:picLocks noChangeAspect="1"/>
          </p:cNvPicPr>
          <p:nvPr/>
        </p:nvPicPr>
        <p:blipFill>
          <a:blip r:embed="rId5"/>
          <a:stretch>
            <a:fillRect/>
          </a:stretch>
        </p:blipFill>
        <p:spPr>
          <a:xfrm>
            <a:off x="5073446" y="5344284"/>
            <a:ext cx="4146018" cy="1100417"/>
          </a:xfrm>
          <a:prstGeom prst="rect">
            <a:avLst/>
          </a:prstGeom>
        </p:spPr>
      </p:pic>
      <p:sp>
        <p:nvSpPr>
          <p:cNvPr id="27" name="文本框 26">
            <a:extLst>
              <a:ext uri="{FF2B5EF4-FFF2-40B4-BE49-F238E27FC236}">
                <a16:creationId xmlns:a16="http://schemas.microsoft.com/office/drawing/2014/main" id="{2044FE8C-50DF-076E-0BE7-A0B2155BA185}"/>
              </a:ext>
            </a:extLst>
          </p:cNvPr>
          <p:cNvSpPr txBox="1"/>
          <p:nvPr/>
        </p:nvSpPr>
        <p:spPr>
          <a:xfrm>
            <a:off x="504321" y="5712540"/>
            <a:ext cx="5053781" cy="461665"/>
          </a:xfrm>
          <a:prstGeom prst="rect">
            <a:avLst/>
          </a:prstGeom>
          <a:noFill/>
        </p:spPr>
        <p:txBody>
          <a:bodyPr wrap="square" rtlCol="0">
            <a:spAutoFit/>
          </a:bodyPr>
          <a:lstStyle/>
          <a:p>
            <a:r>
              <a:rPr lang="en-US" altLang="zh-CN" sz="2400" dirty="0">
                <a:solidFill>
                  <a:schemeClr val="bg1"/>
                </a:solidFill>
              </a:rPr>
              <a:t>Self-attention in the form of matrix: </a:t>
            </a:r>
            <a:endParaRPr lang="zh-CN" altLang="en-US" sz="2400" dirty="0"/>
          </a:p>
        </p:txBody>
      </p:sp>
      <p:pic>
        <p:nvPicPr>
          <p:cNvPr id="2" name="图片 1">
            <a:extLst>
              <a:ext uri="{FF2B5EF4-FFF2-40B4-BE49-F238E27FC236}">
                <a16:creationId xmlns:a16="http://schemas.microsoft.com/office/drawing/2014/main" id="{BBFEE6EA-6CB2-6F89-D501-19401544C354}"/>
              </a:ext>
            </a:extLst>
          </p:cNvPr>
          <p:cNvPicPr>
            <a:picLocks noChangeAspect="1"/>
          </p:cNvPicPr>
          <p:nvPr/>
        </p:nvPicPr>
        <p:blipFill rotWithShape="1">
          <a:blip r:embed="rId6"/>
          <a:srcRect r="26546"/>
          <a:stretch/>
        </p:blipFill>
        <p:spPr>
          <a:xfrm>
            <a:off x="3345578" y="1670340"/>
            <a:ext cx="5690420" cy="2633533"/>
          </a:xfrm>
          <a:prstGeom prst="rect">
            <a:avLst/>
          </a:prstGeom>
        </p:spPr>
      </p:pic>
      <p:cxnSp>
        <p:nvCxnSpPr>
          <p:cNvPr id="4" name="直接箭头连接符 3">
            <a:extLst>
              <a:ext uri="{FF2B5EF4-FFF2-40B4-BE49-F238E27FC236}">
                <a16:creationId xmlns:a16="http://schemas.microsoft.com/office/drawing/2014/main" id="{8E97085E-F888-BC9F-BF7B-350FCF4B1221}"/>
              </a:ext>
            </a:extLst>
          </p:cNvPr>
          <p:cNvCxnSpPr/>
          <p:nvPr/>
        </p:nvCxnSpPr>
        <p:spPr>
          <a:xfrm flipH="1" flipV="1">
            <a:off x="3811836" y="4216971"/>
            <a:ext cx="466258" cy="4369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D950ABB-49EF-4D5F-3D72-434AD20487C0}"/>
              </a:ext>
            </a:extLst>
          </p:cNvPr>
          <p:cNvPicPr>
            <a:picLocks noChangeAspect="1"/>
          </p:cNvPicPr>
          <p:nvPr/>
        </p:nvPicPr>
        <p:blipFill>
          <a:blip r:embed="rId7"/>
          <a:stretch>
            <a:fillRect/>
          </a:stretch>
        </p:blipFill>
        <p:spPr>
          <a:xfrm>
            <a:off x="5762832" y="4173296"/>
            <a:ext cx="554784" cy="524301"/>
          </a:xfrm>
          <a:prstGeom prst="rect">
            <a:avLst/>
          </a:prstGeom>
        </p:spPr>
      </p:pic>
      <p:pic>
        <p:nvPicPr>
          <p:cNvPr id="6" name="图片 5">
            <a:extLst>
              <a:ext uri="{FF2B5EF4-FFF2-40B4-BE49-F238E27FC236}">
                <a16:creationId xmlns:a16="http://schemas.microsoft.com/office/drawing/2014/main" id="{C24D774F-5E94-8522-72CB-E016E0662FD7}"/>
              </a:ext>
            </a:extLst>
          </p:cNvPr>
          <p:cNvPicPr>
            <a:picLocks noChangeAspect="1"/>
          </p:cNvPicPr>
          <p:nvPr/>
        </p:nvPicPr>
        <p:blipFill>
          <a:blip r:embed="rId7"/>
          <a:stretch>
            <a:fillRect/>
          </a:stretch>
        </p:blipFill>
        <p:spPr>
          <a:xfrm>
            <a:off x="7722690" y="4147828"/>
            <a:ext cx="554784" cy="524301"/>
          </a:xfrm>
          <a:prstGeom prst="rect">
            <a:avLst/>
          </a:prstGeom>
        </p:spPr>
      </p:pic>
      <p:cxnSp>
        <p:nvCxnSpPr>
          <p:cNvPr id="10" name="直接箭头连接符 9">
            <a:extLst>
              <a:ext uri="{FF2B5EF4-FFF2-40B4-BE49-F238E27FC236}">
                <a16:creationId xmlns:a16="http://schemas.microsoft.com/office/drawing/2014/main" id="{0DA69303-5535-6349-099B-B4113A93E868}"/>
              </a:ext>
            </a:extLst>
          </p:cNvPr>
          <p:cNvCxnSpPr>
            <a:cxnSpLocks/>
          </p:cNvCxnSpPr>
          <p:nvPr/>
        </p:nvCxnSpPr>
        <p:spPr>
          <a:xfrm flipV="1">
            <a:off x="4278094" y="4216971"/>
            <a:ext cx="0" cy="4369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4C11FD9-1CF3-B505-5777-7C4D41BBBC1D}"/>
              </a:ext>
            </a:extLst>
          </p:cNvPr>
          <p:cNvPicPr>
            <a:picLocks noChangeAspect="1"/>
          </p:cNvPicPr>
          <p:nvPr/>
        </p:nvPicPr>
        <p:blipFill>
          <a:blip r:embed="rId8"/>
          <a:stretch>
            <a:fillRect/>
          </a:stretch>
        </p:blipFill>
        <p:spPr>
          <a:xfrm>
            <a:off x="6210820" y="4173295"/>
            <a:ext cx="138477" cy="505971"/>
          </a:xfrm>
          <a:prstGeom prst="rect">
            <a:avLst/>
          </a:prstGeom>
        </p:spPr>
      </p:pic>
      <p:pic>
        <p:nvPicPr>
          <p:cNvPr id="16" name="图片 15">
            <a:extLst>
              <a:ext uri="{FF2B5EF4-FFF2-40B4-BE49-F238E27FC236}">
                <a16:creationId xmlns:a16="http://schemas.microsoft.com/office/drawing/2014/main" id="{D51799F4-B0C5-47C1-1C0B-3AB95051CBEE}"/>
              </a:ext>
            </a:extLst>
          </p:cNvPr>
          <p:cNvPicPr>
            <a:picLocks noChangeAspect="1"/>
          </p:cNvPicPr>
          <p:nvPr/>
        </p:nvPicPr>
        <p:blipFill>
          <a:blip r:embed="rId8"/>
          <a:stretch>
            <a:fillRect/>
          </a:stretch>
        </p:blipFill>
        <p:spPr>
          <a:xfrm>
            <a:off x="8151054" y="4147828"/>
            <a:ext cx="158510" cy="579170"/>
          </a:xfrm>
          <a:prstGeom prst="rect">
            <a:avLst/>
          </a:prstGeom>
        </p:spPr>
      </p:pic>
      <p:cxnSp>
        <p:nvCxnSpPr>
          <p:cNvPr id="19" name="直接箭头连接符 18">
            <a:extLst>
              <a:ext uri="{FF2B5EF4-FFF2-40B4-BE49-F238E27FC236}">
                <a16:creationId xmlns:a16="http://schemas.microsoft.com/office/drawing/2014/main" id="{31AEF212-AF2B-1C52-5A37-19F7E27FE497}"/>
              </a:ext>
            </a:extLst>
          </p:cNvPr>
          <p:cNvCxnSpPr/>
          <p:nvPr/>
        </p:nvCxnSpPr>
        <p:spPr>
          <a:xfrm flipV="1">
            <a:off x="4307441" y="4253696"/>
            <a:ext cx="418641" cy="3708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E7061805-73D4-55FB-442F-BC3679EB1B5C}"/>
              </a:ext>
            </a:extLst>
          </p:cNvPr>
          <p:cNvPicPr>
            <a:picLocks noChangeAspect="1"/>
          </p:cNvPicPr>
          <p:nvPr/>
        </p:nvPicPr>
        <p:blipFill>
          <a:blip r:embed="rId9"/>
          <a:stretch>
            <a:fillRect/>
          </a:stretch>
        </p:blipFill>
        <p:spPr>
          <a:xfrm>
            <a:off x="6305072" y="4192398"/>
            <a:ext cx="506012" cy="457240"/>
          </a:xfrm>
          <a:prstGeom prst="rect">
            <a:avLst/>
          </a:prstGeom>
        </p:spPr>
      </p:pic>
      <p:pic>
        <p:nvPicPr>
          <p:cNvPr id="21" name="图片 20">
            <a:extLst>
              <a:ext uri="{FF2B5EF4-FFF2-40B4-BE49-F238E27FC236}">
                <a16:creationId xmlns:a16="http://schemas.microsoft.com/office/drawing/2014/main" id="{8A3797E9-0596-1D19-8F6C-AC0DF794121D}"/>
              </a:ext>
            </a:extLst>
          </p:cNvPr>
          <p:cNvPicPr>
            <a:picLocks noChangeAspect="1"/>
          </p:cNvPicPr>
          <p:nvPr/>
        </p:nvPicPr>
        <p:blipFill>
          <a:blip r:embed="rId9"/>
          <a:stretch>
            <a:fillRect/>
          </a:stretch>
        </p:blipFill>
        <p:spPr>
          <a:xfrm>
            <a:off x="8251335" y="4201170"/>
            <a:ext cx="506012" cy="457240"/>
          </a:xfrm>
          <a:prstGeom prst="rect">
            <a:avLst/>
          </a:prstGeom>
        </p:spPr>
      </p:pic>
    </p:spTree>
    <p:extLst>
      <p:ext uri="{BB962C8B-B14F-4D97-AF65-F5344CB8AC3E}">
        <p14:creationId xmlns:p14="http://schemas.microsoft.com/office/powerpoint/2010/main" val="251870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87269" y="175902"/>
            <a:ext cx="8144256"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Preliminary: Transformer</a:t>
            </a:r>
            <a:endParaRPr lang="zh-CN" altLang="en-US" sz="4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5"/>
          <a:stretch>
            <a:fillRect/>
          </a:stretch>
        </p:blipFill>
        <p:spPr>
          <a:xfrm>
            <a:off x="9035997" y="1"/>
            <a:ext cx="3156003" cy="1538764"/>
          </a:xfrm>
          <a:prstGeom prst="rect">
            <a:avLst/>
          </a:prstGeom>
        </p:spPr>
      </p:pic>
      <p:pic>
        <p:nvPicPr>
          <p:cNvPr id="10" name="cf255d34-ec82-11ea-acfd-5ab503a75443">
            <a:hlinkClick r:id="" action="ppaction://media"/>
            <a:extLst>
              <a:ext uri="{FF2B5EF4-FFF2-40B4-BE49-F238E27FC236}">
                <a16:creationId xmlns:a16="http://schemas.microsoft.com/office/drawing/2014/main" id="{1D3CB94F-DF90-6832-99F3-EA4D4699D2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51489" y="1572080"/>
            <a:ext cx="7030990" cy="3862644"/>
          </a:xfrm>
          <a:prstGeom prst="rect">
            <a:avLst/>
          </a:prstGeom>
        </p:spPr>
      </p:pic>
      <p:pic>
        <p:nvPicPr>
          <p:cNvPr id="12" name="图片 11">
            <a:extLst>
              <a:ext uri="{FF2B5EF4-FFF2-40B4-BE49-F238E27FC236}">
                <a16:creationId xmlns:a16="http://schemas.microsoft.com/office/drawing/2014/main" id="{D9500373-668C-45DD-13CA-4200581F1B10}"/>
              </a:ext>
            </a:extLst>
          </p:cNvPr>
          <p:cNvPicPr>
            <a:picLocks noChangeAspect="1"/>
          </p:cNvPicPr>
          <p:nvPr/>
        </p:nvPicPr>
        <p:blipFill>
          <a:blip r:embed="rId7"/>
          <a:stretch>
            <a:fillRect/>
          </a:stretch>
        </p:blipFill>
        <p:spPr>
          <a:xfrm>
            <a:off x="488823" y="1178993"/>
            <a:ext cx="2248551" cy="4841476"/>
          </a:xfrm>
          <a:prstGeom prst="rect">
            <a:avLst/>
          </a:prstGeom>
        </p:spPr>
      </p:pic>
      <p:pic>
        <p:nvPicPr>
          <p:cNvPr id="13" name="图片 12">
            <a:extLst>
              <a:ext uri="{FF2B5EF4-FFF2-40B4-BE49-F238E27FC236}">
                <a16:creationId xmlns:a16="http://schemas.microsoft.com/office/drawing/2014/main" id="{0DF47AD1-1ADF-1706-9479-EEFF403C9DBB}"/>
              </a:ext>
            </a:extLst>
          </p:cNvPr>
          <p:cNvPicPr>
            <a:picLocks noChangeAspect="1"/>
          </p:cNvPicPr>
          <p:nvPr/>
        </p:nvPicPr>
        <p:blipFill>
          <a:blip r:embed="rId8"/>
          <a:stretch>
            <a:fillRect/>
          </a:stretch>
        </p:blipFill>
        <p:spPr>
          <a:xfrm>
            <a:off x="281652" y="1267483"/>
            <a:ext cx="3889585" cy="5590517"/>
          </a:xfrm>
          <a:prstGeom prst="rect">
            <a:avLst/>
          </a:prstGeom>
        </p:spPr>
      </p:pic>
      <p:sp>
        <p:nvSpPr>
          <p:cNvPr id="14" name="文本框 13">
            <a:extLst>
              <a:ext uri="{FF2B5EF4-FFF2-40B4-BE49-F238E27FC236}">
                <a16:creationId xmlns:a16="http://schemas.microsoft.com/office/drawing/2014/main" id="{9ABB8C4B-C5D1-C9E1-E442-A9A16FDCA189}"/>
              </a:ext>
            </a:extLst>
          </p:cNvPr>
          <p:cNvSpPr txBox="1"/>
          <p:nvPr/>
        </p:nvSpPr>
        <p:spPr>
          <a:xfrm>
            <a:off x="387269" y="6308472"/>
            <a:ext cx="2713500" cy="369332"/>
          </a:xfrm>
          <a:prstGeom prst="rect">
            <a:avLst/>
          </a:prstGeom>
          <a:noFill/>
        </p:spPr>
        <p:txBody>
          <a:bodyPr wrap="none" rtlCol="0">
            <a:spAutoFit/>
          </a:bodyPr>
          <a:lstStyle/>
          <a:p>
            <a:r>
              <a:rPr lang="en-US" altLang="zh-CN" dirty="0">
                <a:solidFill>
                  <a:schemeClr val="bg1"/>
                </a:solidFill>
              </a:rPr>
              <a:t>Encoder: use self-attention</a:t>
            </a:r>
            <a:endParaRPr lang="zh-CN" altLang="en-US" dirty="0">
              <a:solidFill>
                <a:schemeClr val="bg1"/>
              </a:solidFill>
            </a:endParaRPr>
          </a:p>
        </p:txBody>
      </p:sp>
      <p:sp>
        <p:nvSpPr>
          <p:cNvPr id="15" name="文本框 14">
            <a:extLst>
              <a:ext uri="{FF2B5EF4-FFF2-40B4-BE49-F238E27FC236}">
                <a16:creationId xmlns:a16="http://schemas.microsoft.com/office/drawing/2014/main" id="{2EBF9201-9CDF-38C4-CDFA-C084B0777BAF}"/>
              </a:ext>
            </a:extLst>
          </p:cNvPr>
          <p:cNvSpPr txBox="1"/>
          <p:nvPr/>
        </p:nvSpPr>
        <p:spPr>
          <a:xfrm>
            <a:off x="8357419" y="5594071"/>
            <a:ext cx="3041602" cy="923330"/>
          </a:xfrm>
          <a:prstGeom prst="rect">
            <a:avLst/>
          </a:prstGeom>
          <a:noFill/>
        </p:spPr>
        <p:txBody>
          <a:bodyPr wrap="none" rtlCol="0">
            <a:spAutoFit/>
          </a:bodyPr>
          <a:lstStyle/>
          <a:p>
            <a:r>
              <a:rPr lang="en-US" altLang="zh-CN" dirty="0">
                <a:solidFill>
                  <a:schemeClr val="bg1"/>
                </a:solidFill>
              </a:rPr>
              <a:t>Cross-attention in the decoder</a:t>
            </a:r>
          </a:p>
          <a:p>
            <a:r>
              <a:rPr lang="en-US" altLang="zh-CN" dirty="0">
                <a:solidFill>
                  <a:schemeClr val="bg1"/>
                </a:solidFill>
              </a:rPr>
              <a:t> </a:t>
            </a:r>
          </a:p>
          <a:p>
            <a:r>
              <a:rPr lang="en-US" altLang="zh-CN" dirty="0">
                <a:solidFill>
                  <a:schemeClr val="bg1"/>
                </a:solidFill>
              </a:rPr>
              <a:t>Auto-regressive</a:t>
            </a:r>
            <a:endParaRPr lang="zh-CN" altLang="en-US" dirty="0">
              <a:solidFill>
                <a:schemeClr val="bg1"/>
              </a:solidFill>
            </a:endParaRPr>
          </a:p>
        </p:txBody>
      </p:sp>
    </p:spTree>
    <p:extLst>
      <p:ext uri="{BB962C8B-B14F-4D97-AF65-F5344CB8AC3E}">
        <p14:creationId xmlns:p14="http://schemas.microsoft.com/office/powerpoint/2010/main" val="12361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4"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文本框 6"/>
          <p:cNvSpPr txBox="1"/>
          <p:nvPr/>
        </p:nvSpPr>
        <p:spPr>
          <a:xfrm>
            <a:off x="387269" y="175902"/>
            <a:ext cx="6214867" cy="830997"/>
          </a:xfrm>
          <a:prstGeom prst="rect">
            <a:avLst/>
          </a:prstGeom>
          <a:noFill/>
        </p:spPr>
        <p:txBody>
          <a:bodyPr wrap="square" rtlCol="0">
            <a:spAutoFit/>
          </a:bodyPr>
          <a:lstStyle/>
          <a:p>
            <a:pPr algn="dist"/>
            <a:r>
              <a:rPr lang="en-US" altLang="zh-CN" sz="4800" b="1" dirty="0">
                <a:latin typeface="微软雅黑" panose="020B0503020204020204" pitchFamily="34" charset="-122"/>
                <a:ea typeface="微软雅黑" panose="020B0503020204020204" pitchFamily="34" charset="-122"/>
              </a:rPr>
              <a:t>Preliminary: C-VAE</a:t>
            </a:r>
            <a:endParaRPr lang="zh-CN" altLang="en-US" sz="4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3D2C39B-03C1-4E30-9F60-8D4CBD296DE5}"/>
              </a:ext>
            </a:extLst>
          </p:cNvPr>
          <p:cNvPicPr>
            <a:picLocks noChangeAspect="1"/>
          </p:cNvPicPr>
          <p:nvPr/>
        </p:nvPicPr>
        <p:blipFill>
          <a:blip r:embed="rId3"/>
          <a:stretch>
            <a:fillRect/>
          </a:stretch>
        </p:blipFill>
        <p:spPr>
          <a:xfrm>
            <a:off x="9035997" y="1"/>
            <a:ext cx="3156003" cy="1538764"/>
          </a:xfrm>
          <a:prstGeom prst="rect">
            <a:avLst/>
          </a:prstGeom>
        </p:spPr>
      </p:pic>
      <p:sp>
        <p:nvSpPr>
          <p:cNvPr id="2" name="文本框 1">
            <a:extLst>
              <a:ext uri="{FF2B5EF4-FFF2-40B4-BE49-F238E27FC236}">
                <a16:creationId xmlns:a16="http://schemas.microsoft.com/office/drawing/2014/main" id="{40B92DDF-2A49-56C0-1FC8-45FBA4769365}"/>
              </a:ext>
            </a:extLst>
          </p:cNvPr>
          <p:cNvSpPr txBox="1"/>
          <p:nvPr/>
        </p:nvSpPr>
        <p:spPr>
          <a:xfrm>
            <a:off x="3149710" y="1606923"/>
            <a:ext cx="1475725" cy="369332"/>
          </a:xfrm>
          <a:prstGeom prst="rect">
            <a:avLst/>
          </a:prstGeom>
          <a:noFill/>
        </p:spPr>
        <p:txBody>
          <a:bodyPr wrap="none" rtlCol="0">
            <a:spAutoFit/>
          </a:bodyPr>
          <a:lstStyle/>
          <a:p>
            <a:r>
              <a:rPr lang="en-US" altLang="zh-CN" dirty="0">
                <a:solidFill>
                  <a:schemeClr val="bg1"/>
                </a:solidFill>
              </a:rPr>
              <a:t>Auto-Encoder</a:t>
            </a:r>
            <a:endParaRPr lang="zh-CN" altLang="en-US" dirty="0">
              <a:solidFill>
                <a:schemeClr val="bg1"/>
              </a:solidFill>
            </a:endParaRPr>
          </a:p>
        </p:txBody>
      </p:sp>
      <p:pic>
        <p:nvPicPr>
          <p:cNvPr id="3" name="图片 2">
            <a:extLst>
              <a:ext uri="{FF2B5EF4-FFF2-40B4-BE49-F238E27FC236}">
                <a16:creationId xmlns:a16="http://schemas.microsoft.com/office/drawing/2014/main" id="{C5458ADD-4A76-9B1E-CD2C-E26683F729A6}"/>
              </a:ext>
            </a:extLst>
          </p:cNvPr>
          <p:cNvPicPr>
            <a:picLocks noChangeAspect="1"/>
          </p:cNvPicPr>
          <p:nvPr/>
        </p:nvPicPr>
        <p:blipFill>
          <a:blip r:embed="rId4"/>
          <a:stretch>
            <a:fillRect/>
          </a:stretch>
        </p:blipFill>
        <p:spPr>
          <a:xfrm>
            <a:off x="5156692" y="1180199"/>
            <a:ext cx="3591785" cy="1245509"/>
          </a:xfrm>
          <a:prstGeom prst="rect">
            <a:avLst/>
          </a:prstGeom>
        </p:spPr>
      </p:pic>
      <p:sp>
        <p:nvSpPr>
          <p:cNvPr id="11" name="文本框 10">
            <a:extLst>
              <a:ext uri="{FF2B5EF4-FFF2-40B4-BE49-F238E27FC236}">
                <a16:creationId xmlns:a16="http://schemas.microsoft.com/office/drawing/2014/main" id="{4C53A90A-E999-4007-115D-1B6E2ABE5EAC}"/>
              </a:ext>
            </a:extLst>
          </p:cNvPr>
          <p:cNvSpPr txBox="1"/>
          <p:nvPr/>
        </p:nvSpPr>
        <p:spPr>
          <a:xfrm>
            <a:off x="2089035" y="3430631"/>
            <a:ext cx="2536400" cy="369332"/>
          </a:xfrm>
          <a:prstGeom prst="rect">
            <a:avLst/>
          </a:prstGeom>
          <a:noFill/>
        </p:spPr>
        <p:txBody>
          <a:bodyPr wrap="none" rtlCol="0">
            <a:spAutoFit/>
          </a:bodyPr>
          <a:lstStyle/>
          <a:p>
            <a:r>
              <a:rPr lang="en-US" altLang="zh-CN" dirty="0">
                <a:solidFill>
                  <a:schemeClr val="bg1"/>
                </a:solidFill>
              </a:rPr>
              <a:t>Variational Auto-Encoder</a:t>
            </a:r>
            <a:endParaRPr lang="zh-CN" altLang="en-US" dirty="0">
              <a:solidFill>
                <a:schemeClr val="bg1"/>
              </a:solidFill>
            </a:endParaRPr>
          </a:p>
        </p:txBody>
      </p:sp>
      <p:pic>
        <p:nvPicPr>
          <p:cNvPr id="14" name="图片 13">
            <a:extLst>
              <a:ext uri="{FF2B5EF4-FFF2-40B4-BE49-F238E27FC236}">
                <a16:creationId xmlns:a16="http://schemas.microsoft.com/office/drawing/2014/main" id="{1B184F39-F326-93F7-FB74-3B0F64E43110}"/>
              </a:ext>
            </a:extLst>
          </p:cNvPr>
          <p:cNvPicPr>
            <a:picLocks noChangeAspect="1"/>
          </p:cNvPicPr>
          <p:nvPr/>
        </p:nvPicPr>
        <p:blipFill>
          <a:blip r:embed="rId5"/>
          <a:stretch>
            <a:fillRect/>
          </a:stretch>
        </p:blipFill>
        <p:spPr>
          <a:xfrm>
            <a:off x="5156691" y="2770639"/>
            <a:ext cx="4730151" cy="1550758"/>
          </a:xfrm>
          <a:prstGeom prst="rect">
            <a:avLst/>
          </a:prstGeom>
        </p:spPr>
      </p:pic>
      <p:sp>
        <p:nvSpPr>
          <p:cNvPr id="15" name="箭头: 下 14">
            <a:extLst>
              <a:ext uri="{FF2B5EF4-FFF2-40B4-BE49-F238E27FC236}">
                <a16:creationId xmlns:a16="http://schemas.microsoft.com/office/drawing/2014/main" id="{1C4C9F52-8D21-4687-D4EF-518BDAA4E377}"/>
              </a:ext>
            </a:extLst>
          </p:cNvPr>
          <p:cNvSpPr/>
          <p:nvPr/>
        </p:nvSpPr>
        <p:spPr>
          <a:xfrm>
            <a:off x="4654666" y="2416561"/>
            <a:ext cx="131073" cy="24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F44171AC-6911-00C0-7641-1BA53BDDBB34}"/>
              </a:ext>
            </a:extLst>
          </p:cNvPr>
          <p:cNvSpPr/>
          <p:nvPr/>
        </p:nvSpPr>
        <p:spPr>
          <a:xfrm>
            <a:off x="4657483" y="4485170"/>
            <a:ext cx="131073" cy="24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F86D526-4C27-D51F-3DD8-3A9345E5930B}"/>
              </a:ext>
            </a:extLst>
          </p:cNvPr>
          <p:cNvSpPr txBox="1"/>
          <p:nvPr/>
        </p:nvSpPr>
        <p:spPr>
          <a:xfrm>
            <a:off x="1010214" y="5333734"/>
            <a:ext cx="3668120" cy="369332"/>
          </a:xfrm>
          <a:prstGeom prst="rect">
            <a:avLst/>
          </a:prstGeom>
          <a:noFill/>
        </p:spPr>
        <p:txBody>
          <a:bodyPr wrap="none" rtlCol="0">
            <a:spAutoFit/>
          </a:bodyPr>
          <a:lstStyle/>
          <a:p>
            <a:r>
              <a:rPr lang="en-US" altLang="zh-CN" dirty="0">
                <a:solidFill>
                  <a:schemeClr val="bg1"/>
                </a:solidFill>
              </a:rPr>
              <a:t>Conditional Variational Auto-Encoder</a:t>
            </a:r>
            <a:endParaRPr lang="zh-CN" altLang="en-US" dirty="0">
              <a:solidFill>
                <a:schemeClr val="bg1"/>
              </a:solidFill>
            </a:endParaRPr>
          </a:p>
        </p:txBody>
      </p:sp>
      <p:pic>
        <p:nvPicPr>
          <p:cNvPr id="20" name="图片 19">
            <a:extLst>
              <a:ext uri="{FF2B5EF4-FFF2-40B4-BE49-F238E27FC236}">
                <a16:creationId xmlns:a16="http://schemas.microsoft.com/office/drawing/2014/main" id="{171CD5C4-5055-D492-6675-F6C162E4F6C7}"/>
              </a:ext>
            </a:extLst>
          </p:cNvPr>
          <p:cNvPicPr>
            <a:picLocks noChangeAspect="1"/>
          </p:cNvPicPr>
          <p:nvPr/>
        </p:nvPicPr>
        <p:blipFill>
          <a:blip r:embed="rId6"/>
          <a:stretch>
            <a:fillRect/>
          </a:stretch>
        </p:blipFill>
        <p:spPr>
          <a:xfrm>
            <a:off x="5156691" y="2402998"/>
            <a:ext cx="4716162" cy="2056854"/>
          </a:xfrm>
          <a:prstGeom prst="rect">
            <a:avLst/>
          </a:prstGeom>
        </p:spPr>
      </p:pic>
      <p:pic>
        <p:nvPicPr>
          <p:cNvPr id="21" name="图片 20">
            <a:extLst>
              <a:ext uri="{FF2B5EF4-FFF2-40B4-BE49-F238E27FC236}">
                <a16:creationId xmlns:a16="http://schemas.microsoft.com/office/drawing/2014/main" id="{499C50CA-8142-C21B-77A8-A115BDF84745}"/>
              </a:ext>
            </a:extLst>
          </p:cNvPr>
          <p:cNvPicPr>
            <a:picLocks noChangeAspect="1"/>
          </p:cNvPicPr>
          <p:nvPr/>
        </p:nvPicPr>
        <p:blipFill>
          <a:blip r:embed="rId7"/>
          <a:stretch>
            <a:fillRect/>
          </a:stretch>
        </p:blipFill>
        <p:spPr>
          <a:xfrm>
            <a:off x="5156691" y="4760834"/>
            <a:ext cx="4998059" cy="2056853"/>
          </a:xfrm>
          <a:prstGeom prst="rect">
            <a:avLst/>
          </a:prstGeom>
        </p:spPr>
      </p:pic>
    </p:spTree>
    <p:extLst>
      <p:ext uri="{BB962C8B-B14F-4D97-AF65-F5344CB8AC3E}">
        <p14:creationId xmlns:p14="http://schemas.microsoft.com/office/powerpoint/2010/main" val="223505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7" grpId="0" animBg="1"/>
      <p:bldP spid="1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体">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6180</TotalTime>
  <Words>1199</Words>
  <Application>Microsoft Office PowerPoint</Application>
  <PresentationFormat>宽屏</PresentationFormat>
  <Paragraphs>109</Paragraphs>
  <Slides>21</Slides>
  <Notes>21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NimbusRomNo9L-Regu</vt:lpstr>
      <vt:lpstr>NimbusRomNo9L-ReguItal</vt:lpstr>
      <vt:lpstr>DengXian</vt:lpstr>
      <vt:lpstr>微软雅黑</vt:lpstr>
      <vt:lpstr>Arial</vt:lpstr>
      <vt:lpstr>Calibri</vt:lpstr>
      <vt:lpstr>Open Sans</vt:lpstr>
      <vt:lpstr>天体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深化综合改革   加快“双一流”建设全面参与北京全国科技创新中心建设</dc:title>
  <dc:creator>马立军</dc:creator>
  <cp:lastModifiedBy>范 孙奇</cp:lastModifiedBy>
  <cp:revision>1318</cp:revision>
  <cp:lastPrinted>2017-10-24T07:39:00Z</cp:lastPrinted>
  <dcterms:created xsi:type="dcterms:W3CDTF">2017-03-07T02:49:00Z</dcterms:created>
  <dcterms:modified xsi:type="dcterms:W3CDTF">2022-05-19T16:26:47Z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